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1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1" autoAdjust="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83F7DB-64BD-8EEC-D1B3-C642E3F9E9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0D799-6D89-526F-9DAC-01EA3824BA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8106BB-F22E-4DC0-B41C-8A741728600F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D07F9C-58F3-3ABF-EFE5-A45F90E108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F06E6FF-CA6E-B886-9545-3EE7C3993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43821-B13B-D5AA-2755-952C7B71E2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87835-BBB6-9126-7D2D-36BDCBC118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91A9B0B-F174-4021-B384-F02519EC7604}" type="slidenum">
              <a:rPr lang="en-US" altLang="ro-RO"/>
              <a:pPr/>
              <a:t>‹#›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F50E3185-D2D4-3711-B86C-75CCB63071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C992F33-29C9-9FE2-5DF3-FCEE300F70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o-RO" altLang="ro-RO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51FF21E-A8FA-6E0B-A9EF-9F73B6CEB1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A6FA7728-0B9E-46B1-8BA6-5E8D8D073951}" type="slidenum">
              <a:rPr lang="en-US" altLang="ro-RO">
                <a:latin typeface="Calibri" panose="020F0502020204030204" pitchFamily="34" charset="0"/>
              </a:rPr>
              <a:pPr/>
              <a:t>1</a:t>
            </a:fld>
            <a:endParaRPr lang="en-US" altLang="ro-RO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EC618788-7F97-E0D5-A862-AD61D1076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3835-C651-47B5-BF6F-C78EB6FF9D65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AA26FF47-8B3B-D54A-470C-B0EDCC21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6CB7BA92-437B-665F-3397-B67F6DCF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6573966-A952-49B0-8517-0D419B2E00A5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340397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5688DC7-6630-17CA-E834-37F40616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269AE-899F-4F50-B28A-DCC1ADDB2D36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DD9C06D-FFCD-122F-3C2C-66EC9D4F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0763E47-D2D9-6875-9749-B55049C1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7142F-0C09-4D87-803F-B3016FEDF9C0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86194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C4271D7-5DAD-CABA-F282-90AEDBC4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A8E40-BC28-489E-86CB-C147A84637E8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FE61D76-FCBF-D9EE-E969-3E9D3388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7497C79-1003-E739-F5BB-12EBAD30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DC611-FADD-49E7-A8E6-08280BEB27FF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4856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7DE0AD3-F316-E2D0-D1CA-B4251E764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E2D6-C413-4162-88A7-AFF483F880BE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E2D4407-7E63-BCF4-061F-A188FFAA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E72D024-B582-6630-42DB-56AAE0B8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FED2D-EC46-4A4A-A1DF-33409813DD3D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97196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5D3AB-CDC0-F0E4-5F7F-338753DB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446B-6BEB-42DC-BAFF-724E54E1D5D5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5EA50-2AE9-2544-6D2C-C5BB7C90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1FE4-4C50-C234-57B7-1ABA2B4C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6ED35937-7B42-45BE-93DB-47F39098EBFA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973790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370E2F4-9DAA-241A-775F-57368F1D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4A9F0-0DFB-4FD9-AA6A-017BA7EEBA91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05125ABE-65CA-2D4C-1DE6-327503F1F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301CCE7A-3FEC-DB71-054F-C50F4EB3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E81C9-33A7-4280-AF88-391EE74844E9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93073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C2754BB9-FCBB-2C2D-44EC-F7BBF78F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EC2F-E025-4289-B0E1-0D094B81A905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3EBEDF09-294E-5280-373D-6F5E29B3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D01A6FB0-D223-5F12-75E1-162DBA2F3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01604-E9CE-4370-98C0-8CF1D71F2427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72905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7CF73F67-704F-2B3E-A2D6-6A3DAC020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45F5-A786-4130-9A3D-30F3737F2879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E40FDEC2-9F48-0C76-6B7C-3CC389B2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0075DB78-D5CD-C25B-5904-51CA9E8D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3A5-7266-476F-B686-B62DE45D19B7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11940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9ECE6E82-986E-AE49-4895-CD66A9661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6A9C-E40C-4C80-BDDC-6153D2C5E9BE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D3EF821A-04BD-F31F-EFCD-177D47A9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A5774862-9AAE-412B-771A-44F76759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7E732-1B1C-4BB6-8175-7266F5EB3422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83080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EF9EF16F-2550-6581-D66C-4038CC24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95A33-AE50-4608-81CD-3FB04C57281C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E7055654-9E27-4E83-FC56-B28760C15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DAFF73E1-487E-8CAE-5943-10C3F6294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55D4D-DD6D-455C-A87A-F274A33F4B41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56235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3F6DE1D7-30A0-CA68-7D9B-E0F80B475E9F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>
            <a:extLst>
              <a:ext uri="{FF2B5EF4-FFF2-40B4-BE49-F238E27FC236}">
                <a16:creationId xmlns:a16="http://schemas.microsoft.com/office/drawing/2014/main" id="{6F503EBE-2F75-C21E-71C3-407A90837F11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A43CCBA8-5F5F-F8F3-E2FD-E0D56CA11794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B5F777CE-DBE1-6BDD-2210-539BDEBF4185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D7B59786-F31E-3DC3-3B7F-8469AF5B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DADC-1534-45AB-9F9F-4364229EBD77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81606ED-0452-60B2-1D93-D91E652C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C04EF2A-59AD-B99C-35A9-9782C11D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0E908F08-212E-48D1-8B8E-3BEE333AD9D3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01644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47A4F530-BC07-17A4-7E74-4C2C945866F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B05FE34-ED72-3553-0B8F-F3A65125CF19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A8344FAB-3333-04B7-DE8E-83BB97DA53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4B434219-057B-C04F-7B11-086A029B83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text styles</a:t>
            </a:r>
          </a:p>
          <a:p>
            <a:pPr lvl="1"/>
            <a:r>
              <a:rPr lang="en-US" altLang="ro-RO"/>
              <a:t>Second level</a:t>
            </a:r>
          </a:p>
          <a:p>
            <a:pPr lvl="2"/>
            <a:r>
              <a:rPr lang="en-US" altLang="ro-RO"/>
              <a:t>Third level</a:t>
            </a:r>
          </a:p>
          <a:p>
            <a:pPr lvl="3"/>
            <a:r>
              <a:rPr lang="en-US" altLang="ro-RO"/>
              <a:t>Fourth level</a:t>
            </a:r>
          </a:p>
          <a:p>
            <a:pPr lvl="4"/>
            <a:r>
              <a:rPr lang="en-US" altLang="ro-RO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05AB43D-7C4F-A86F-3175-4F081990F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8710C6-67B0-4B3B-8BE1-B871C8404F10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D803DDE-AADD-797B-7499-136ED1AB8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C17B2EB-87B9-D86C-8765-B6B94394D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D9753AF7-29D1-4BC8-8626-F83E10A0CD86}" type="slidenum">
              <a:rPr lang="en-US" altLang="ro-RO"/>
              <a:pPr/>
              <a:t>‹#›</a:t>
            </a:fld>
            <a:endParaRPr lang="en-US" altLang="ro-RO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37E7B878-4716-9103-08E3-194876C29745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B67DD8E-A40A-69B3-78CC-623D071B75A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7FC360E-EBDC-2A4E-C8A5-4C737D7D255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4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45" r:id="rId9"/>
    <p:sldLayoutId id="2147483736" r:id="rId10"/>
    <p:sldLayoutId id="21474837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2">
            <a:extLst>
              <a:ext uri="{FF2B5EF4-FFF2-40B4-BE49-F238E27FC236}">
                <a16:creationId xmlns:a16="http://schemas.microsoft.com/office/drawing/2014/main" id="{76F974F9-CF24-7860-5E11-057FAF7CC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7854950" cy="1752600"/>
          </a:xfrm>
        </p:spPr>
        <p:txBody>
          <a:bodyPr/>
          <a:lstStyle/>
          <a:p>
            <a:pPr marR="0" algn="ctr">
              <a:lnSpc>
                <a:spcPct val="90000"/>
              </a:lnSpc>
            </a:pPr>
            <a:r>
              <a:rPr lang="ro-RO" altLang="ro-RO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DEZVOLTAREA </a:t>
            </a:r>
            <a:r>
              <a:rPr lang="en-US" altLang="ro-RO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</a:t>
            </a:r>
            <a:r>
              <a:rPr lang="ro-RO" altLang="ro-RO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ŢEI EMOŢIONALE LA COPILUL</a:t>
            </a:r>
          </a:p>
          <a:p>
            <a:pPr marR="0" algn="ctr">
              <a:lnSpc>
                <a:spcPct val="90000"/>
              </a:lnSpc>
            </a:pPr>
            <a:r>
              <a:rPr lang="ro-RO" altLang="ro-RO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CES  </a:t>
            </a:r>
          </a:p>
          <a:p>
            <a:pPr marR="0" algn="ctr">
              <a:lnSpc>
                <a:spcPct val="90000"/>
              </a:lnSpc>
            </a:pPr>
            <a:endParaRPr lang="ro-RO" altLang="ro-RO" sz="3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90000"/>
              </a:lnSpc>
            </a:pPr>
            <a:endParaRPr lang="en-US" altLang="ro-RO" sz="3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3" descr="teacherbene.gif">
            <a:extLst>
              <a:ext uri="{FF2B5EF4-FFF2-40B4-BE49-F238E27FC236}">
                <a16:creationId xmlns:a16="http://schemas.microsoft.com/office/drawing/2014/main" id="{3EF3C1D1-97E9-4185-2D1F-716BFE502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600"/>
            <a:ext cx="2971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9C154-1376-3681-477D-CCB5FF19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381000"/>
            <a:ext cx="8382000" cy="6172200"/>
          </a:xfrm>
        </p:spPr>
        <p:txBody>
          <a:bodyPr>
            <a:normAutofit/>
          </a:bodyPr>
          <a:lstStyle/>
          <a:p>
            <a:pPr algn="ctr"/>
            <a:endParaRPr lang="ro-RO" altLang="ro-RO" sz="16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/>
            <a:r>
              <a:rPr lang="ro-RO" altLang="ro-RO" sz="2500" b="1">
                <a:solidFill>
                  <a:srgbClr val="FFFF00"/>
                </a:solidFill>
                <a:latin typeface="Times New Roman" panose="02020603050405020304" pitchFamily="18" charset="0"/>
              </a:rPr>
              <a:t>ARGUMENT</a:t>
            </a:r>
          </a:p>
          <a:p>
            <a:pPr algn="ctr"/>
            <a:endParaRPr lang="ro-RO" altLang="ro-RO" sz="25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r>
              <a:rPr lang="ro-RO" altLang="ro-RO" sz="25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“Ce factori sunt în joc atunci când o persoană cu un IQ ridicat se zbate din greu, în vreme ce o alta, cu un IQ modest , se descurcă surprinzător de bine</a:t>
            </a:r>
            <a:r>
              <a:rPr lang="en-US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?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Cercet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ările din domeniul psihologiei au arătat că un nivel ridicat de abilităţi intelectuale (IQ) nu este suficient pentru o bună adaptare şi nici nu asigură succesul profesional şi personal.</a:t>
            </a:r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toate c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 abilităţile intelectuale sunt foarte importante, persoanei îi este necesar un “amestec de 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stăpânire de sine (controlul reacţiilor emoţionale în raport cu alte persoane), motivaţie, empatie, gândire liberă, tact şi diplomaţie. atribute ce coincid cu o Inteligenţă Emoţională ridicată” (D. Goleman) </a:t>
            </a:r>
            <a:endParaRPr lang="ro-RO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D360-E17A-8366-9471-F18A0517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25" y="384175"/>
            <a:ext cx="7845552" cy="4800600"/>
          </a:xfrm>
        </p:spPr>
        <p:txBody>
          <a:bodyPr/>
          <a:lstStyle/>
          <a:p>
            <a:pPr marL="571500" indent="-5715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80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Abilitatea de a percepe, înțelege și exprima emoțiile într-un mod adecvat și de a gestiona astfel încât șă faciliteze atingerea scopurilor propuse, poartă numele de INTELIGENȚĂ EMOȚIONALĂ</a:t>
            </a:r>
            <a:br>
              <a:rPr lang="ro-RO" sz="280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ro-RO" sz="280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ADAPTARE CU SUCCES=IQ+IE</a:t>
            </a:r>
            <a:br>
              <a:rPr lang="ro-RO" sz="280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ro-RO" sz="360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sz="360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2" descr="IE+EQ.jpg">
            <a:extLst>
              <a:ext uri="{FF2B5EF4-FFF2-40B4-BE49-F238E27FC236}">
                <a16:creationId xmlns:a16="http://schemas.microsoft.com/office/drawing/2014/main" id="{CA347FB4-E1E8-18DE-9372-981CCD50B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34607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>
            <a:extLst>
              <a:ext uri="{FF2B5EF4-FFF2-40B4-BE49-F238E27FC236}">
                <a16:creationId xmlns:a16="http://schemas.microsoft.com/office/drawing/2014/main" id="{32A1C45F-9A05-22DA-4BA2-5E610A289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381000"/>
            <a:ext cx="8153400" cy="6172200"/>
          </a:xfrm>
        </p:spPr>
        <p:txBody>
          <a:bodyPr/>
          <a:lstStyle/>
          <a:p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o-RO" sz="2500" b="1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COMPETENTA EMOTIONALA</a:t>
            </a:r>
            <a:r>
              <a:rPr lang="en-US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definită drept capacitatea de a recunoaște și 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 emoţiile proprii și ale celorlalţi , precum și abilitatea de a gestiona adecvat situaţiile cu încărcătură emoţională.</a:t>
            </a:r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ro-RO" sz="2500" b="1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COMPETENTA SOCIALA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este definită drept abilitatea de a manifesta comportamente adecvate  și acceptate  din punct de vedere social  care au consecinţe pozitive  asupra persoanelor implicate și permit atingerea unor scopuri.</a:t>
            </a:r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o-RO" sz="25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o-RO" sz="25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o-RO" sz="25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04ABC96-7C1E-6E50-C48E-2D0EE83B1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381000"/>
            <a:ext cx="7693025" cy="57912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ro-RO" altLang="ro-RO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o-RO" altLang="ro-RO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Dezvoltarea competenţelor emoţionale și sociale la vârsta școlară mică este extrem de importantă, contribuind la 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o-RO" altLang="ro-RO" sz="2500">
              <a:solidFill>
                <a:srgbClr val="FFF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Calibri" panose="020F0502020204030204" pitchFamily="34" charset="0"/>
              <a:buAutoNum type="arabicPeriod"/>
            </a:pP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Creșterea capacităţii de adaptare la cerinţele școlare;</a:t>
            </a:r>
          </a:p>
          <a:p>
            <a:pPr marL="571500" indent="-571500">
              <a:buFont typeface="Calibri" panose="020F0502020204030204" pitchFamily="34" charset="0"/>
              <a:buAutoNum type="arabicPeriod"/>
            </a:pP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Dezvoltarea unor abilităţi inter- și intrapersonale care să faciliteze atingerea succesului profesional;</a:t>
            </a:r>
          </a:p>
          <a:p>
            <a:pPr marL="571500" indent="-571500">
              <a:buFont typeface="Calibri" panose="020F0502020204030204" pitchFamily="34" charset="0"/>
              <a:buAutoNum type="arabicPeriod"/>
            </a:pP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Dobândirea unor strategii care  să faciliteze adaptarea în situaţii stresante;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F993821F-8B8C-88A0-8AB3-0B244701570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28600" y="152400"/>
            <a:ext cx="8534400" cy="65532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o-RO" altLang="ro-RO" sz="2500" u="sng">
                <a:solidFill>
                  <a:srgbClr val="FFFF11"/>
                </a:solidFill>
                <a:latin typeface="Times New Roman" panose="02020603050405020304" pitchFamily="18" charset="0"/>
              </a:rPr>
              <a:t>Dificultăţi cu care se confruntă şcolarii cu CES  în  sfera emoţională şi socială:</a:t>
            </a:r>
            <a:endParaRPr lang="en-US" altLang="ro-RO" sz="2500" u="sng">
              <a:solidFill>
                <a:srgbClr val="FFFF11"/>
              </a:solidFill>
              <a:latin typeface="Times New Roman" panose="02020603050405020304" pitchFamily="18" charset="0"/>
            </a:endParaRP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imaturitate</a:t>
            </a:r>
            <a:r>
              <a:rPr lang="en-US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/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labilitate emoţională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nivel scăzut de discernământ în decelarea dintre bine şi rău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slabă toleranţă la frustrare şi controlul mâniei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dorinţa de a ieşi în evidenţă cu orice preţ pentru a compensa neajunsurile cauzate de deficienţă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dificultăţi în stabilirea de relaţii sociale şi integrare într-un grup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indisciplină în timpul şi în afara orelor de curs (ignorarea regulilor, agresivitate verbală şi comportamentală)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Analfabetismul emoţional(lipsa controlului propriilor emoţii,a conştienţei motivului pentru care se simt într-un anumit fel, incapacitatea de a înţelege emoţiile celorlalţi –lipsa empatiei</a:t>
            </a:r>
            <a:r>
              <a:rPr lang="ro-RO" altLang="ro-RO" sz="2500"/>
              <a:t>)</a:t>
            </a:r>
            <a:endParaRPr lang="en-US" altLang="ro-RO"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562E023F-C405-37DA-4874-292DF898894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81000" y="685800"/>
            <a:ext cx="8610600" cy="5410200"/>
          </a:xfrm>
        </p:spPr>
        <p:txBody>
          <a:bodyPr/>
          <a:lstStyle/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frecvenţă crescută a insultelor verbale, a încăierărilor şi a atitudinilor negative privind propriu eu, şcoala şi familia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renunţare în urma insucceselor repetate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inabilitatea de a întreţine relaţii sociale funcţionale cu colegii( evitarea celorlalţi copii) şi adulţii din viaţa lor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slaba capacitate de </a:t>
            </a:r>
            <a:r>
              <a:rPr lang="ro-RO" altLang="ro-RO" sz="2500" u="sng">
                <a:solidFill>
                  <a:srgbClr val="FFFF11"/>
                </a:solidFill>
                <a:latin typeface="Times New Roman" panose="02020603050405020304" pitchFamily="18" charset="0"/>
              </a:rPr>
              <a:t>a asculta 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şi de a găsi soluţii în rezolvarea problemelor cu ceilalţi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insensibilitate, egoism( refuză să împartă lucruri, alimente)</a:t>
            </a:r>
          </a:p>
          <a:p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lipsa onestităţii(recurg la minciună pentru</a:t>
            </a:r>
            <a:r>
              <a:rPr lang="ro-RO" altLang="ro-RO" sz="2500" u="sng">
                <a:solidFill>
                  <a:srgbClr val="FFFF11"/>
                </a:solidFill>
                <a:latin typeface="Times New Roman" panose="02020603050405020304" pitchFamily="18" charset="0"/>
              </a:rPr>
              <a:t> </a:t>
            </a:r>
            <a:r>
              <a:rPr lang="ro-RO" altLang="ro-RO" sz="2500">
                <a:solidFill>
                  <a:srgbClr val="FFFF11"/>
                </a:solidFill>
                <a:latin typeface="Times New Roman" panose="02020603050405020304" pitchFamily="18" charset="0"/>
              </a:rPr>
              <a:t>a nu fi pedepsiţi , pentru a obţine ceea ce îşi doresc sau ca să câştige admiraţia  , pentru a evita situaţiile jenante)</a:t>
            </a:r>
          </a:p>
          <a:p>
            <a:endParaRPr lang="en-US" altLang="ro-RO" sz="2500">
              <a:solidFill>
                <a:srgbClr val="FFFF1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415</TotalTime>
  <Words>495</Words>
  <Application>Microsoft Office PowerPoint</Application>
  <PresentationFormat>Expunere pe ecran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4" baseType="lpstr">
      <vt:lpstr>Constantia</vt:lpstr>
      <vt:lpstr>Arial</vt:lpstr>
      <vt:lpstr>Calibri</vt:lpstr>
      <vt:lpstr>Wingdings 2</vt:lpstr>
      <vt:lpstr>Times New Roman</vt:lpstr>
      <vt:lpstr>Wingdings</vt:lpstr>
      <vt:lpstr>Flow</vt:lpstr>
      <vt:lpstr>Prezentare PowerPoint</vt:lpstr>
      <vt:lpstr>Prezentare PowerPoint</vt:lpstr>
      <vt:lpstr>Abilitatea de a percepe, înțelege și exprima emoțiile într-un mod adecvat și de a gestiona astfel încât șă faciliteze atingerea scopurilor propuse, poartă numele de INTELIGENȚĂ EMOȚIONALĂ  ADAPTARE CU SUCCES=IQ+IE  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Dezvoltare și optimizarea competențelor emoționale și sociale</dc:title>
  <dc:creator>pc</dc:creator>
  <cp:lastModifiedBy>Militina Cleopatra Culidiuc</cp:lastModifiedBy>
  <cp:revision>32</cp:revision>
  <dcterms:created xsi:type="dcterms:W3CDTF">2014-12-11T13:28:13Z</dcterms:created>
  <dcterms:modified xsi:type="dcterms:W3CDTF">2025-05-08T16:22:39Z</dcterms:modified>
</cp:coreProperties>
</file>