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11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711" autoAdjust="0"/>
  </p:normalViewPr>
  <p:slideViewPr>
    <p:cSldViewPr>
      <p:cViewPr varScale="1">
        <p:scale>
          <a:sx n="78" d="100"/>
          <a:sy n="78" d="100"/>
        </p:scale>
        <p:origin x="152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583F7DB-64BD-8EEC-D1B3-C642E3F9E9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00D799-6D89-526F-9DAC-01EA3824BA5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A8106BB-F22E-4DC0-B41C-8A741728600F}" type="datetimeFigureOut">
              <a:rPr lang="en-US"/>
              <a:pPr>
                <a:defRPr/>
              </a:pPr>
              <a:t>5/8/2025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4D07F9C-58F3-3ABF-EFE5-A45F90E1084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F06E6FF-CA6E-B886-9545-3EE7C39930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343821-B13B-D5AA-2755-952C7B71E2F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887835-BBB6-9126-7D2D-36BDCBC118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591A9B0B-F174-4021-B384-F02519EC7604}" type="slidenum">
              <a:rPr lang="en-US" altLang="ro-RO"/>
              <a:pPr/>
              <a:t>‹#›</a:t>
            </a:fld>
            <a:endParaRPr lang="en-US" alt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F50E3185-D2D4-3711-B86C-75CCB630711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0C992F33-29C9-9FE2-5DF3-FCEE300F706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o-RO" altLang="ro-RO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F51FF21E-A8FA-6E0B-A9EF-9F73B6CEB1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fld id="{A6FA7728-0B9E-46B1-8BA6-5E8D8D073951}" type="slidenum">
              <a:rPr lang="en-US" altLang="ro-RO">
                <a:latin typeface="Calibri" panose="020F0502020204030204" pitchFamily="34" charset="0"/>
              </a:rPr>
              <a:pPr/>
              <a:t>1</a:t>
            </a:fld>
            <a:endParaRPr lang="en-US" altLang="ro-RO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Date Placeholder 29">
            <a:extLst>
              <a:ext uri="{FF2B5EF4-FFF2-40B4-BE49-F238E27FC236}">
                <a16:creationId xmlns:a16="http://schemas.microsoft.com/office/drawing/2014/main" id="{EC618788-7F97-E0D5-A862-AD61D1076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63835-C651-47B5-BF6F-C78EB6FF9D65}" type="datetimeFigureOut">
              <a:rPr lang="en-US"/>
              <a:pPr>
                <a:defRPr/>
              </a:pPr>
              <a:t>5/8/2025</a:t>
            </a:fld>
            <a:endParaRPr lang="en-US"/>
          </a:p>
        </p:txBody>
      </p:sp>
      <p:sp>
        <p:nvSpPr>
          <p:cNvPr id="3" name="Footer Placeholder 18">
            <a:extLst>
              <a:ext uri="{FF2B5EF4-FFF2-40B4-BE49-F238E27FC236}">
                <a16:creationId xmlns:a16="http://schemas.microsoft.com/office/drawing/2014/main" id="{AA26FF47-8B3B-D54A-470C-B0EDCC213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6">
            <a:extLst>
              <a:ext uri="{FF2B5EF4-FFF2-40B4-BE49-F238E27FC236}">
                <a16:creationId xmlns:a16="http://schemas.microsoft.com/office/drawing/2014/main" id="{6CB7BA92-437B-665F-3397-B67F6DCF7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C6573966-A952-49B0-8517-0D419B2E00A5}" type="slidenum">
              <a:rPr lang="en-US" altLang="ro-RO"/>
              <a:pPr/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13403973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85688DC7-6630-17CA-E834-37F406169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269AE-899F-4F50-B28A-DCC1ADDB2D36}" type="datetimeFigureOut">
              <a:rPr lang="en-US"/>
              <a:pPr>
                <a:defRPr/>
              </a:pPr>
              <a:t>5/8/2025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9DD9C06D-FFCD-122F-3C2C-66EC9D4FE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40763E47-D2D9-6875-9749-B55049C19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D7142F-0C09-4D87-803F-B3016FEDF9C0}" type="slidenum">
              <a:rPr lang="en-US" altLang="ro-RO"/>
              <a:pPr/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286194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7C4271D7-5DAD-CABA-F282-90AEDBC4E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A8E40-BC28-489E-86CB-C147A84637E8}" type="datetimeFigureOut">
              <a:rPr lang="en-US"/>
              <a:pPr>
                <a:defRPr/>
              </a:pPr>
              <a:t>5/8/2025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BFE61D76-FCBF-D9EE-E969-3E9D33880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27497C79-1003-E739-F5BB-12EBAD30E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3DC611-FADD-49E7-A8E6-08280BEB27FF}" type="slidenum">
              <a:rPr lang="en-US" altLang="ro-RO"/>
              <a:pPr/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3148563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47DE0AD3-F316-E2D0-D1CA-B4251E764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FE2D6-C413-4162-88A7-AFF483F880BE}" type="datetimeFigureOut">
              <a:rPr lang="en-US"/>
              <a:pPr>
                <a:defRPr/>
              </a:pPr>
              <a:t>5/8/2025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FE2D4407-7E63-BCF4-061F-A188FFAAA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EE72D024-B582-6630-42DB-56AAE0B86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6FED2D-EC46-4A4A-A1DF-33409813DD3D}" type="slidenum">
              <a:rPr lang="en-US" altLang="ro-RO"/>
              <a:pPr/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97196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5D3AB-CDC0-F0E4-5F7F-338753DBB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E446B-6BEB-42DC-BAFF-724E54E1D5D5}" type="datetimeFigureOut">
              <a:rPr lang="en-US"/>
              <a:pPr>
                <a:defRPr/>
              </a:pPr>
              <a:t>5/8/2025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5EA50-2AE9-2544-6D2C-C5BB7C902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C1FE4-4C50-C234-57B7-1ABA2B4C1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6ED35937-7B42-45BE-93DB-47F39098EBFA}" type="slidenum">
              <a:rPr lang="en-US" altLang="ro-RO"/>
              <a:pPr/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39737908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F370E2F4-9DAA-241A-775F-57368F1D2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4A9F0-0DFB-4FD9-AA6A-017BA7EEBA91}" type="datetimeFigureOut">
              <a:rPr lang="en-US"/>
              <a:pPr>
                <a:defRPr/>
              </a:pPr>
              <a:t>5/8/2025</a:t>
            </a:fld>
            <a:endParaRPr lang="en-US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05125ABE-65CA-2D4C-1DE6-327503F1F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301CCE7A-3FEC-DB71-054F-C50F4EB37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3E81C9-33A7-4280-AF88-391EE74844E9}" type="slidenum">
              <a:rPr lang="en-US" altLang="ro-RO"/>
              <a:pPr/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3930734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C2754BB9-FCBB-2C2D-44EC-F7BBF78FD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CEC2F-E025-4289-B0E1-0D094B81A905}" type="datetimeFigureOut">
              <a:rPr lang="en-US"/>
              <a:pPr>
                <a:defRPr/>
              </a:pPr>
              <a:t>5/8/2025</a:t>
            </a:fld>
            <a:endParaRPr lang="en-US"/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id="{3EBEDF09-294E-5280-373D-6F5E29B38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id="{D01A6FB0-D223-5F12-75E1-162DBA2F3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01604-E9CE-4370-98C0-8CF1D71F2427}" type="slidenum">
              <a:rPr lang="en-US" altLang="ro-RO"/>
              <a:pPr/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3729055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>
            <a:extLst>
              <a:ext uri="{FF2B5EF4-FFF2-40B4-BE49-F238E27FC236}">
                <a16:creationId xmlns:a16="http://schemas.microsoft.com/office/drawing/2014/main" id="{7CF73F67-704F-2B3E-A2D6-6A3DAC02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945F5-A786-4130-9A3D-30F3737F2879}" type="datetimeFigureOut">
              <a:rPr lang="en-US"/>
              <a:pPr>
                <a:defRPr/>
              </a:pPr>
              <a:t>5/8/2025</a:t>
            </a:fld>
            <a:endParaRPr lang="en-US"/>
          </a:p>
        </p:txBody>
      </p:sp>
      <p:sp>
        <p:nvSpPr>
          <p:cNvPr id="4" name="Footer Placeholder 21">
            <a:extLst>
              <a:ext uri="{FF2B5EF4-FFF2-40B4-BE49-F238E27FC236}">
                <a16:creationId xmlns:a16="http://schemas.microsoft.com/office/drawing/2014/main" id="{E40FDEC2-9F48-0C76-6B7C-3CC389B27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>
            <a:extLst>
              <a:ext uri="{FF2B5EF4-FFF2-40B4-BE49-F238E27FC236}">
                <a16:creationId xmlns:a16="http://schemas.microsoft.com/office/drawing/2014/main" id="{0075DB78-D5CD-C25B-5904-51CA9E8D1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1F3A5-7266-476F-B686-B62DE45D19B7}" type="slidenum">
              <a:rPr lang="en-US" altLang="ro-RO"/>
              <a:pPr/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1119408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9ECE6E82-986E-AE49-4895-CD66A9661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76A9C-E40C-4C80-BDDC-6153D2C5E9BE}" type="datetimeFigureOut">
              <a:rPr lang="en-US"/>
              <a:pPr>
                <a:defRPr/>
              </a:pPr>
              <a:t>5/8/2025</a:t>
            </a:fld>
            <a:endParaRPr lang="en-US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D3EF821A-04BD-F31F-EFCD-177D47A90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A5774862-9AAE-412B-771A-44F76759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7E732-1B1C-4BB6-8175-7266F5EB3422}" type="slidenum">
              <a:rPr lang="en-US" altLang="ro-RO"/>
              <a:pPr/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2830806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EF9EF16F-2550-6581-D66C-4038CC244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95A33-AE50-4608-81CD-3FB04C57281C}" type="datetimeFigureOut">
              <a:rPr lang="en-US"/>
              <a:pPr>
                <a:defRPr/>
              </a:pPr>
              <a:t>5/8/2025</a:t>
            </a:fld>
            <a:endParaRPr lang="en-US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E7055654-9E27-4E83-FC56-B28760C15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DAFF73E1-487E-8CAE-5943-10C3F6294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155D4D-DD6D-455C-A87A-F274A33F4B41}" type="slidenum">
              <a:rPr lang="en-US" altLang="ro-RO"/>
              <a:pPr/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2562359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>
            <a:extLst>
              <a:ext uri="{FF2B5EF4-FFF2-40B4-BE49-F238E27FC236}">
                <a16:creationId xmlns:a16="http://schemas.microsoft.com/office/drawing/2014/main" id="{3F6DE1D7-30A0-CA68-7D9B-E0F80B475E9F}"/>
              </a:ext>
            </a:extLst>
          </p:cNvPr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4">
            <a:extLst>
              <a:ext uri="{FF2B5EF4-FFF2-40B4-BE49-F238E27FC236}">
                <a16:creationId xmlns:a16="http://schemas.microsoft.com/office/drawing/2014/main" id="{6F503EBE-2F75-C21E-71C3-407A90837F11}"/>
              </a:ext>
            </a:extLst>
          </p:cNvPr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15">
            <a:extLst>
              <a:ext uri="{FF2B5EF4-FFF2-40B4-BE49-F238E27FC236}">
                <a16:creationId xmlns:a16="http://schemas.microsoft.com/office/drawing/2014/main" id="{A43CCBA8-5F5F-F8F3-E2FD-E0D56CA11794}"/>
              </a:ext>
            </a:extLst>
          </p:cNvPr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6">
            <a:extLst>
              <a:ext uri="{FF2B5EF4-FFF2-40B4-BE49-F238E27FC236}">
                <a16:creationId xmlns:a16="http://schemas.microsoft.com/office/drawing/2014/main" id="{B5F777CE-DBE1-6BDD-2210-539BDEBF4185}"/>
              </a:ext>
            </a:extLst>
          </p:cNvPr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D7B59786-F31E-3DC3-3B7F-8469AF5B9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8DADC-1534-45AB-9F9F-4364229EBD77}" type="datetimeFigureOut">
              <a:rPr lang="en-US"/>
              <a:pPr>
                <a:defRPr/>
              </a:pPr>
              <a:t>5/8/2025</a:t>
            </a:fld>
            <a:endParaRPr lang="en-US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A81606ED-0452-60B2-1D93-D91E652C6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4C04EF2A-59AD-B99C-35A9-9782C11D2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0E908F08-212E-48D1-8B8E-3BEE333AD9D3}" type="slidenum">
              <a:rPr lang="en-US" altLang="ro-RO"/>
              <a:pPr/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1016444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47A4F530-BC07-17A4-7E74-4C2C945866F8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B05FE34-ED72-3553-0B8F-F3A65125CF19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>
            <a:extLst>
              <a:ext uri="{FF2B5EF4-FFF2-40B4-BE49-F238E27FC236}">
                <a16:creationId xmlns:a16="http://schemas.microsoft.com/office/drawing/2014/main" id="{A8344FAB-3333-04B7-DE8E-83BB97DA534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o-RO"/>
              <a:t>Click to edit Master title style</a:t>
            </a:r>
          </a:p>
        </p:txBody>
      </p:sp>
      <p:sp>
        <p:nvSpPr>
          <p:cNvPr id="1029" name="Text Placeholder 29">
            <a:extLst>
              <a:ext uri="{FF2B5EF4-FFF2-40B4-BE49-F238E27FC236}">
                <a16:creationId xmlns:a16="http://schemas.microsoft.com/office/drawing/2014/main" id="{4B434219-057B-C04F-7B11-086A029B83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o-RO"/>
              <a:t>Click to edit Master text styles</a:t>
            </a:r>
          </a:p>
          <a:p>
            <a:pPr lvl="1"/>
            <a:r>
              <a:rPr lang="en-US" altLang="ro-RO"/>
              <a:t>Second level</a:t>
            </a:r>
          </a:p>
          <a:p>
            <a:pPr lvl="2"/>
            <a:r>
              <a:rPr lang="en-US" altLang="ro-RO"/>
              <a:t>Third level</a:t>
            </a:r>
          </a:p>
          <a:p>
            <a:pPr lvl="3"/>
            <a:r>
              <a:rPr lang="en-US" altLang="ro-RO"/>
              <a:t>Fourth level</a:t>
            </a:r>
          </a:p>
          <a:p>
            <a:pPr lvl="4"/>
            <a:r>
              <a:rPr lang="en-US" altLang="ro-RO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05AB43D-7C4F-A86F-3175-4F081990FE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8710C6-67B0-4B3B-8BE1-B871C8404F10}" type="datetimeFigureOut">
              <a:rPr lang="en-US"/>
              <a:pPr>
                <a:defRPr/>
              </a:pPr>
              <a:t>5/8/2025</a:t>
            </a:fld>
            <a:endParaRPr lang="en-US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D803DDE-AADD-797B-7499-136ED1AB83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DC17B2EB-87B9-D86C-8765-B6B94394DD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  <a:latin typeface="Constantia" panose="02030602050306030303" pitchFamily="18" charset="0"/>
              </a:defRPr>
            </a:lvl1pPr>
          </a:lstStyle>
          <a:p>
            <a:fld id="{D9753AF7-29D1-4BC8-8626-F83E10A0CD86}" type="slidenum">
              <a:rPr lang="en-US" altLang="ro-RO"/>
              <a:pPr/>
              <a:t>‹#›</a:t>
            </a:fld>
            <a:endParaRPr lang="en-US" altLang="ro-RO"/>
          </a:p>
        </p:txBody>
      </p:sp>
      <p:grpSp>
        <p:nvGrpSpPr>
          <p:cNvPr id="1033" name="Group 1">
            <a:extLst>
              <a:ext uri="{FF2B5EF4-FFF2-40B4-BE49-F238E27FC236}">
                <a16:creationId xmlns:a16="http://schemas.microsoft.com/office/drawing/2014/main" id="{37E7B878-4716-9103-08E3-194876C29745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BB67DD8E-A40A-69B3-78CC-623D071B75AF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D7FC360E-EBDC-2A4E-C8A5-4C737D7D2556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2" r:id="rId2"/>
    <p:sldLayoutId id="2147483744" r:id="rId3"/>
    <p:sldLayoutId id="2147483741" r:id="rId4"/>
    <p:sldLayoutId id="2147483740" r:id="rId5"/>
    <p:sldLayoutId id="2147483739" r:id="rId6"/>
    <p:sldLayoutId id="2147483738" r:id="rId7"/>
    <p:sldLayoutId id="2147483737" r:id="rId8"/>
    <p:sldLayoutId id="2147483745" r:id="rId9"/>
    <p:sldLayoutId id="2147483736" r:id="rId10"/>
    <p:sldLayoutId id="214748373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ubtitle 2">
            <a:extLst>
              <a:ext uri="{FF2B5EF4-FFF2-40B4-BE49-F238E27FC236}">
                <a16:creationId xmlns:a16="http://schemas.microsoft.com/office/drawing/2014/main" id="{76F974F9-CF24-7860-5E11-057FAF7CC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838200"/>
            <a:ext cx="7854950" cy="1752600"/>
          </a:xfrm>
        </p:spPr>
        <p:txBody>
          <a:bodyPr/>
          <a:lstStyle/>
          <a:p>
            <a:pPr marR="0" algn="ctr">
              <a:lnSpc>
                <a:spcPct val="90000"/>
              </a:lnSpc>
            </a:pPr>
            <a:r>
              <a:rPr lang="ro-RO" altLang="ro-RO" sz="36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DEZVOLTAREA </a:t>
            </a:r>
            <a:r>
              <a:rPr lang="en-US" altLang="ro-RO" sz="36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INTELIGEN</a:t>
            </a:r>
            <a:r>
              <a:rPr lang="ro-RO" altLang="ro-RO" sz="36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ŢEI EMOŢIONALE LA COPILUL</a:t>
            </a:r>
          </a:p>
          <a:p>
            <a:pPr marR="0" algn="ctr">
              <a:lnSpc>
                <a:spcPct val="90000"/>
              </a:lnSpc>
            </a:pPr>
            <a:r>
              <a:rPr lang="ro-RO" altLang="ro-RO" sz="36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 CES  </a:t>
            </a:r>
          </a:p>
          <a:p>
            <a:pPr marR="0" algn="ctr">
              <a:lnSpc>
                <a:spcPct val="90000"/>
              </a:lnSpc>
            </a:pPr>
            <a:endParaRPr lang="ro-RO" altLang="ro-RO" sz="36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algn="just">
              <a:lnSpc>
                <a:spcPct val="90000"/>
              </a:lnSpc>
            </a:pPr>
            <a:endParaRPr lang="en-US" altLang="ro-RO" sz="36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4" name="Picture 3" descr="teacherbene.gif">
            <a:extLst>
              <a:ext uri="{FF2B5EF4-FFF2-40B4-BE49-F238E27FC236}">
                <a16:creationId xmlns:a16="http://schemas.microsoft.com/office/drawing/2014/main" id="{3EF3C1D1-97E9-4185-2D1F-716BFE5028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276600"/>
            <a:ext cx="29718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F9C154-1376-3681-477D-CCB5FF1905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381000"/>
            <a:ext cx="8382000" cy="6172200"/>
          </a:xfrm>
        </p:spPr>
        <p:txBody>
          <a:bodyPr>
            <a:normAutofit/>
          </a:bodyPr>
          <a:lstStyle/>
          <a:p>
            <a:pPr algn="ctr"/>
            <a:endParaRPr lang="ro-RO" altLang="ro-RO" sz="160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algn="ctr"/>
            <a:r>
              <a:rPr lang="ro-RO" altLang="ro-RO" sz="2500" b="1">
                <a:solidFill>
                  <a:srgbClr val="FFFF00"/>
                </a:solidFill>
                <a:latin typeface="Times New Roman" panose="02020603050405020304" pitchFamily="18" charset="0"/>
              </a:rPr>
              <a:t>ARGUMENT</a:t>
            </a:r>
          </a:p>
          <a:p>
            <a:pPr algn="ctr"/>
            <a:endParaRPr lang="ro-RO" altLang="ro-RO" sz="2500" b="1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r>
              <a:rPr lang="ro-RO" altLang="ro-RO" sz="250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ro-RO" altLang="ro-RO" sz="2500">
                <a:solidFill>
                  <a:srgbClr val="FFFF11"/>
                </a:solidFill>
                <a:latin typeface="Times New Roman" panose="02020603050405020304" pitchFamily="18" charset="0"/>
              </a:rPr>
              <a:t>“Ce factori sunt în joc atunci când o persoană cu un IQ ridicat se zbate din greu, în vreme ce o alta, cu un IQ modest , se descurcă surprinzător de bine</a:t>
            </a:r>
            <a:r>
              <a:rPr lang="en-US" altLang="ro-RO" sz="2500">
                <a:solidFill>
                  <a:srgbClr val="FFFF11"/>
                </a:solidFill>
                <a:latin typeface="Times New Roman" panose="02020603050405020304" pitchFamily="18" charset="0"/>
              </a:rPr>
              <a:t>?</a:t>
            </a:r>
            <a:r>
              <a:rPr lang="ro-RO" altLang="ro-RO" sz="2500">
                <a:solidFill>
                  <a:srgbClr val="FFFF11"/>
                </a:solidFill>
                <a:latin typeface="Times New Roman" panose="02020603050405020304" pitchFamily="18" charset="0"/>
              </a:rPr>
              <a:t>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ro-RO" sz="2500">
                <a:solidFill>
                  <a:srgbClr val="FFFF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Cercet</a:t>
            </a:r>
            <a:r>
              <a:rPr lang="ro-RO" altLang="ro-RO" sz="2500">
                <a:solidFill>
                  <a:srgbClr val="FFFF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ările din domeniul psihologiei au arătat că un nivel ridicat de abilităţi intelectuale (IQ) nu este suficient pentru o bună adaptare şi nici nu asigură succesul profesional şi personal.</a:t>
            </a:r>
            <a:endParaRPr lang="en-US" altLang="ro-RO" sz="2500">
              <a:solidFill>
                <a:srgbClr val="FFFF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ro-RO" sz="2500">
                <a:solidFill>
                  <a:srgbClr val="FFFF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 toate c</a:t>
            </a:r>
            <a:r>
              <a:rPr lang="ro-RO" altLang="ro-RO" sz="2500">
                <a:solidFill>
                  <a:srgbClr val="FFFF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 abilităţile intelectuale sunt foarte importante, persoanei îi este necesar un “amestec de </a:t>
            </a:r>
            <a:r>
              <a:rPr lang="ro-RO" altLang="ro-RO" sz="2500">
                <a:solidFill>
                  <a:srgbClr val="FFFF11"/>
                </a:solidFill>
                <a:latin typeface="Times New Roman" panose="02020603050405020304" pitchFamily="18" charset="0"/>
              </a:rPr>
              <a:t>stăpânire de sine (controlul reacţiilor emoţionale în raport cu alte persoane), motivaţie, empatie, gândire liberă, tact şi diplomaţie. atribute ce coincid cu o Inteligenţă Emoţională ridicată” (D. Goleman) </a:t>
            </a:r>
            <a:endParaRPr lang="ro-RO" altLang="ro-RO" sz="2500">
              <a:solidFill>
                <a:srgbClr val="FFFF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en-US" altLang="ro-RO" sz="2500">
              <a:solidFill>
                <a:srgbClr val="FFFF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9D360-E17A-8366-9471-F18A05176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725" y="384175"/>
            <a:ext cx="7845552" cy="4800600"/>
          </a:xfrm>
        </p:spPr>
        <p:txBody>
          <a:bodyPr/>
          <a:lstStyle/>
          <a:p>
            <a:pPr marL="571500" indent="-5715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sz="280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Abilitatea de a percepe, înțelege și exprima emoțiile într-un mod adecvat și de a gestiona astfel încât șă faciliteze atingerea scopurilor propuse, poartă numele de INTELIGENȚĂ EMOȚIONALĂ</a:t>
            </a:r>
            <a:br>
              <a:rPr lang="ro-RO" sz="280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br>
              <a:rPr lang="ro-RO" sz="280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o-RO" sz="2800" u="sng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ADAPTARE CU SUCCES=IQ+IE</a:t>
            </a:r>
            <a:br>
              <a:rPr lang="ro-RO" sz="280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br>
              <a:rPr lang="ro-RO" sz="360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sz="3600"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9" name="Picture 2" descr="IE+EQ.jpg">
            <a:extLst>
              <a:ext uri="{FF2B5EF4-FFF2-40B4-BE49-F238E27FC236}">
                <a16:creationId xmlns:a16="http://schemas.microsoft.com/office/drawing/2014/main" id="{CA347FB4-E1E8-18DE-9372-981CCD50B3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191000"/>
            <a:ext cx="3460750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>
            <a:extLst>
              <a:ext uri="{FF2B5EF4-FFF2-40B4-BE49-F238E27FC236}">
                <a16:creationId xmlns:a16="http://schemas.microsoft.com/office/drawing/2014/main" id="{32A1C45F-9A05-22DA-4BA2-5E610A289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381000"/>
            <a:ext cx="8153400" cy="6172200"/>
          </a:xfrm>
        </p:spPr>
        <p:txBody>
          <a:bodyPr/>
          <a:lstStyle/>
          <a:p>
            <a:endParaRPr lang="en-US" altLang="ro-RO" sz="2500">
              <a:solidFill>
                <a:srgbClr val="FFFF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ro-RO" sz="2500" b="1">
                <a:solidFill>
                  <a:srgbClr val="FFFF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COMPETENTA EMOTIONALA</a:t>
            </a:r>
            <a:r>
              <a:rPr lang="en-US" altLang="ro-RO" sz="2500">
                <a:solidFill>
                  <a:srgbClr val="FFFF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sz="2500">
                <a:solidFill>
                  <a:srgbClr val="FFFF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altLang="ro-RO" sz="2500">
                <a:solidFill>
                  <a:srgbClr val="FFFF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definită drept capacitatea de a recunoaște și </a:t>
            </a:r>
            <a:r>
              <a:rPr lang="ro-RO" altLang="ro-RO" sz="2500">
                <a:solidFill>
                  <a:srgbClr val="FFFF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interpreta emoţiile proprii și ale celorlalţi , precum și abilitatea de a gestiona adecvat situaţiile cu încărcătură emoţională.</a:t>
            </a:r>
            <a:endParaRPr lang="en-US" altLang="ro-RO" sz="2500">
              <a:solidFill>
                <a:srgbClr val="FFFF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ro-RO" sz="2500">
              <a:solidFill>
                <a:srgbClr val="FFFF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altLang="ro-RO" sz="2500" b="1">
                <a:solidFill>
                  <a:srgbClr val="FFFF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COMPETENTA SOCIALA</a:t>
            </a:r>
            <a:r>
              <a:rPr lang="ro-RO" altLang="ro-RO" sz="2500">
                <a:solidFill>
                  <a:srgbClr val="FFFF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este definită drept abilitatea de a manifesta comportamente adecvate  și acceptate  din punct de vedere social  care au consecinţe pozitive  asupra persoanelor implicate și permit atingerea unor scopuri.</a:t>
            </a:r>
            <a:endParaRPr lang="en-US" altLang="ro-RO" sz="2500">
              <a:solidFill>
                <a:srgbClr val="FFFF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ro-RO" sz="2500">
              <a:solidFill>
                <a:srgbClr val="FFFF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ro-RO" sz="2500">
              <a:solidFill>
                <a:srgbClr val="FFFF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ro-RO" sz="25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ro-RO" sz="25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ro-RO" sz="25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04ABC96-7C1E-6E50-C48E-2D0EE83B1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381000"/>
            <a:ext cx="7693025" cy="5791200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endParaRPr lang="ro-RO" altLang="ro-RO" sz="24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ro-RO" altLang="ro-RO" sz="24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o-RO" altLang="ro-RO" sz="2500">
                <a:solidFill>
                  <a:srgbClr val="FFFF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Dezvoltarea competenţelor emoţionale și sociale la vârsta școlară mică este extrem de importantă, contribuind la 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ro-RO" altLang="ro-RO" sz="2500">
              <a:solidFill>
                <a:srgbClr val="FFFF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Calibri" panose="020F0502020204030204" pitchFamily="34" charset="0"/>
              <a:buAutoNum type="arabicPeriod"/>
            </a:pPr>
            <a:r>
              <a:rPr lang="ro-RO" altLang="ro-RO" sz="2500">
                <a:solidFill>
                  <a:srgbClr val="FFFF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Creșterea capacităţii de adaptare la cerinţele școlare;</a:t>
            </a:r>
          </a:p>
          <a:p>
            <a:pPr marL="571500" indent="-571500">
              <a:buFont typeface="Calibri" panose="020F0502020204030204" pitchFamily="34" charset="0"/>
              <a:buAutoNum type="arabicPeriod"/>
            </a:pPr>
            <a:r>
              <a:rPr lang="ro-RO" altLang="ro-RO" sz="2500">
                <a:solidFill>
                  <a:srgbClr val="FFFF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Dezvoltarea unor abilităţi inter- și intrapersonale care să faciliteze atingerea succesului profesional;</a:t>
            </a:r>
          </a:p>
          <a:p>
            <a:pPr marL="571500" indent="-571500">
              <a:buFont typeface="Calibri" panose="020F0502020204030204" pitchFamily="34" charset="0"/>
              <a:buAutoNum type="arabicPeriod"/>
            </a:pPr>
            <a:r>
              <a:rPr lang="ro-RO" altLang="ro-RO" sz="2500">
                <a:solidFill>
                  <a:srgbClr val="FFFF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Dobândirea unor strategii care  să faciliteze adaptarea în situaţii stresante;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altLang="ro-RO" sz="2500">
              <a:solidFill>
                <a:srgbClr val="FFFF1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>
            <a:extLst>
              <a:ext uri="{FF2B5EF4-FFF2-40B4-BE49-F238E27FC236}">
                <a16:creationId xmlns:a16="http://schemas.microsoft.com/office/drawing/2014/main" id="{F993821F-8B8C-88A0-8AB3-0B2447015705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28600" y="152400"/>
            <a:ext cx="8534400" cy="65532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ro-RO" altLang="ro-RO" sz="2500" u="sng">
                <a:solidFill>
                  <a:srgbClr val="FFFF11"/>
                </a:solidFill>
                <a:latin typeface="Times New Roman" panose="02020603050405020304" pitchFamily="18" charset="0"/>
              </a:rPr>
              <a:t>Dificultăţi cu care se confruntă şcolarii cu CES  în  sfera emoţională şi socială:</a:t>
            </a:r>
            <a:endParaRPr lang="en-US" altLang="ro-RO" sz="2500" u="sng">
              <a:solidFill>
                <a:srgbClr val="FFFF11"/>
              </a:solidFill>
              <a:latin typeface="Times New Roman" panose="02020603050405020304" pitchFamily="18" charset="0"/>
            </a:endParaRPr>
          </a:p>
          <a:p>
            <a:r>
              <a:rPr lang="ro-RO" altLang="ro-RO" sz="2500">
                <a:solidFill>
                  <a:srgbClr val="FFFF11"/>
                </a:solidFill>
                <a:latin typeface="Times New Roman" panose="02020603050405020304" pitchFamily="18" charset="0"/>
              </a:rPr>
              <a:t>imaturitate</a:t>
            </a:r>
            <a:r>
              <a:rPr lang="en-US" altLang="ro-RO" sz="2500">
                <a:solidFill>
                  <a:srgbClr val="FFFF11"/>
                </a:solidFill>
                <a:latin typeface="Times New Roman" panose="02020603050405020304" pitchFamily="18" charset="0"/>
              </a:rPr>
              <a:t>/</a:t>
            </a:r>
            <a:r>
              <a:rPr lang="ro-RO" altLang="ro-RO" sz="2500">
                <a:solidFill>
                  <a:srgbClr val="FFFF11"/>
                </a:solidFill>
                <a:latin typeface="Times New Roman" panose="02020603050405020304" pitchFamily="18" charset="0"/>
              </a:rPr>
              <a:t>labilitate emoţională</a:t>
            </a:r>
          </a:p>
          <a:p>
            <a:r>
              <a:rPr lang="ro-RO" altLang="ro-RO" sz="2500">
                <a:solidFill>
                  <a:srgbClr val="FFFF11"/>
                </a:solidFill>
                <a:latin typeface="Times New Roman" panose="02020603050405020304" pitchFamily="18" charset="0"/>
              </a:rPr>
              <a:t>nivel scăzut de discernământ în decelarea dintre bine şi rău</a:t>
            </a:r>
          </a:p>
          <a:p>
            <a:r>
              <a:rPr lang="ro-RO" altLang="ro-RO" sz="2500">
                <a:solidFill>
                  <a:srgbClr val="FFFF11"/>
                </a:solidFill>
                <a:latin typeface="Times New Roman" panose="02020603050405020304" pitchFamily="18" charset="0"/>
              </a:rPr>
              <a:t>slabă toleranţă la frustrare şi controlul mâniei</a:t>
            </a:r>
          </a:p>
          <a:p>
            <a:r>
              <a:rPr lang="ro-RO" altLang="ro-RO" sz="2500">
                <a:solidFill>
                  <a:srgbClr val="FFFF11"/>
                </a:solidFill>
                <a:latin typeface="Times New Roman" panose="02020603050405020304" pitchFamily="18" charset="0"/>
              </a:rPr>
              <a:t>dorinţa de a ieşi în evidenţă cu orice preţ pentru a compensa neajunsurile cauzate de deficienţă</a:t>
            </a:r>
          </a:p>
          <a:p>
            <a:r>
              <a:rPr lang="ro-RO" altLang="ro-RO" sz="2500">
                <a:solidFill>
                  <a:srgbClr val="FFFF11"/>
                </a:solidFill>
                <a:latin typeface="Times New Roman" panose="02020603050405020304" pitchFamily="18" charset="0"/>
              </a:rPr>
              <a:t>dificultăţi în stabilirea de relaţii sociale şi integrare într-un grup</a:t>
            </a:r>
          </a:p>
          <a:p>
            <a:r>
              <a:rPr lang="ro-RO" altLang="ro-RO" sz="2500">
                <a:solidFill>
                  <a:srgbClr val="FFFF11"/>
                </a:solidFill>
                <a:latin typeface="Times New Roman" panose="02020603050405020304" pitchFamily="18" charset="0"/>
              </a:rPr>
              <a:t>indisciplină în timpul şi în afara orelor de curs (ignorarea regulilor, agresivitate verbală şi comportamentală)</a:t>
            </a:r>
          </a:p>
          <a:p>
            <a:r>
              <a:rPr lang="ro-RO" altLang="ro-RO" sz="2500">
                <a:solidFill>
                  <a:srgbClr val="FFFF11"/>
                </a:solidFill>
                <a:latin typeface="Times New Roman" panose="02020603050405020304" pitchFamily="18" charset="0"/>
              </a:rPr>
              <a:t>Analfabetismul emoţional(lipsa controlului propriilor emoţii,a conştienţei motivului pentru care se simt într-un anumit fel, incapacitatea de a înţelege emoţiile celorlalţi –lipsa empatiei</a:t>
            </a:r>
            <a:r>
              <a:rPr lang="ro-RO" altLang="ro-RO" sz="2500"/>
              <a:t>)</a:t>
            </a:r>
            <a:endParaRPr lang="en-US" altLang="ro-RO" sz="25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>
            <a:extLst>
              <a:ext uri="{FF2B5EF4-FFF2-40B4-BE49-F238E27FC236}">
                <a16:creationId xmlns:a16="http://schemas.microsoft.com/office/drawing/2014/main" id="{562E023F-C405-37DA-4874-292DF898894B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381000" y="685800"/>
            <a:ext cx="8610600" cy="5410200"/>
          </a:xfrm>
        </p:spPr>
        <p:txBody>
          <a:bodyPr/>
          <a:lstStyle/>
          <a:p>
            <a:r>
              <a:rPr lang="ro-RO" altLang="ro-RO" sz="2500">
                <a:solidFill>
                  <a:srgbClr val="FFFF11"/>
                </a:solidFill>
                <a:latin typeface="Times New Roman" panose="02020603050405020304" pitchFamily="18" charset="0"/>
              </a:rPr>
              <a:t>frecvenţă crescută a insultelor verbale, a încăierărilor şi a atitudinilor negative privind propriu eu, şcoala şi familia</a:t>
            </a:r>
          </a:p>
          <a:p>
            <a:r>
              <a:rPr lang="ro-RO" altLang="ro-RO" sz="2500">
                <a:solidFill>
                  <a:srgbClr val="FFFF11"/>
                </a:solidFill>
                <a:latin typeface="Times New Roman" panose="02020603050405020304" pitchFamily="18" charset="0"/>
              </a:rPr>
              <a:t>renunţare în urma insucceselor repetate</a:t>
            </a:r>
          </a:p>
          <a:p>
            <a:r>
              <a:rPr lang="ro-RO" altLang="ro-RO" sz="2500">
                <a:solidFill>
                  <a:srgbClr val="FFFF11"/>
                </a:solidFill>
                <a:latin typeface="Times New Roman" panose="02020603050405020304" pitchFamily="18" charset="0"/>
              </a:rPr>
              <a:t>inabilitatea de a întreţine relaţii sociale funcţionale cu colegii( evitarea celorlalţi copii) şi adulţii din viaţa lor</a:t>
            </a:r>
          </a:p>
          <a:p>
            <a:r>
              <a:rPr lang="ro-RO" altLang="ro-RO" sz="2500">
                <a:solidFill>
                  <a:srgbClr val="FFFF11"/>
                </a:solidFill>
                <a:latin typeface="Times New Roman" panose="02020603050405020304" pitchFamily="18" charset="0"/>
              </a:rPr>
              <a:t>slaba capacitate de </a:t>
            </a:r>
            <a:r>
              <a:rPr lang="ro-RO" altLang="ro-RO" sz="2500" u="sng">
                <a:solidFill>
                  <a:srgbClr val="FFFF11"/>
                </a:solidFill>
                <a:latin typeface="Times New Roman" panose="02020603050405020304" pitchFamily="18" charset="0"/>
              </a:rPr>
              <a:t>a asculta </a:t>
            </a:r>
            <a:r>
              <a:rPr lang="ro-RO" altLang="ro-RO" sz="2500">
                <a:solidFill>
                  <a:srgbClr val="FFFF11"/>
                </a:solidFill>
                <a:latin typeface="Times New Roman" panose="02020603050405020304" pitchFamily="18" charset="0"/>
              </a:rPr>
              <a:t>şi de a găsi soluţii în rezolvarea problemelor cu ceilalţi</a:t>
            </a:r>
          </a:p>
          <a:p>
            <a:r>
              <a:rPr lang="ro-RO" altLang="ro-RO" sz="2500">
                <a:solidFill>
                  <a:srgbClr val="FFFF11"/>
                </a:solidFill>
                <a:latin typeface="Times New Roman" panose="02020603050405020304" pitchFamily="18" charset="0"/>
              </a:rPr>
              <a:t>insensibilitate, egoism( refuză să împartă lucruri, alimente)</a:t>
            </a:r>
          </a:p>
          <a:p>
            <a:r>
              <a:rPr lang="ro-RO" altLang="ro-RO" sz="2500">
                <a:solidFill>
                  <a:srgbClr val="FFFF11"/>
                </a:solidFill>
                <a:latin typeface="Times New Roman" panose="02020603050405020304" pitchFamily="18" charset="0"/>
              </a:rPr>
              <a:t>lipsa onestităţii(recurg la minciună pentru</a:t>
            </a:r>
            <a:r>
              <a:rPr lang="ro-RO" altLang="ro-RO" sz="2500" u="sng">
                <a:solidFill>
                  <a:srgbClr val="FFFF11"/>
                </a:solidFill>
                <a:latin typeface="Times New Roman" panose="02020603050405020304" pitchFamily="18" charset="0"/>
              </a:rPr>
              <a:t> </a:t>
            </a:r>
            <a:r>
              <a:rPr lang="ro-RO" altLang="ro-RO" sz="2500">
                <a:solidFill>
                  <a:srgbClr val="FFFF11"/>
                </a:solidFill>
                <a:latin typeface="Times New Roman" panose="02020603050405020304" pitchFamily="18" charset="0"/>
              </a:rPr>
              <a:t>a nu fi pedepsiţi , pentru a obţine ceea ce îşi doresc sau ca să câştige admiraţia  , pentru a evita situaţiile jenante)</a:t>
            </a:r>
          </a:p>
          <a:p>
            <a:endParaRPr lang="en-US" altLang="ro-RO" sz="2500">
              <a:solidFill>
                <a:srgbClr val="FFFF1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415</TotalTime>
  <Words>495</Words>
  <Application>Microsoft Office PowerPoint</Application>
  <PresentationFormat>Expunere pe ecran (4:3)</PresentationFormat>
  <Paragraphs>38</Paragraphs>
  <Slides>7</Slides>
  <Notes>1</Notes>
  <HiddenSlides>0</HiddenSlides>
  <MMClips>0</MMClips>
  <ScaleCrop>false</ScaleCrop>
  <HeadingPairs>
    <vt:vector size="6" baseType="variant">
      <vt:variant>
        <vt:lpstr>Fonturi utilizate</vt:lpstr>
      </vt:variant>
      <vt:variant>
        <vt:i4>6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7</vt:i4>
      </vt:variant>
    </vt:vector>
  </HeadingPairs>
  <TitlesOfParts>
    <vt:vector size="14" baseType="lpstr">
      <vt:lpstr>Constantia</vt:lpstr>
      <vt:lpstr>Arial</vt:lpstr>
      <vt:lpstr>Calibri</vt:lpstr>
      <vt:lpstr>Wingdings 2</vt:lpstr>
      <vt:lpstr>Times New Roman</vt:lpstr>
      <vt:lpstr>Wingdings</vt:lpstr>
      <vt:lpstr>Flow</vt:lpstr>
      <vt:lpstr>Prezentare PowerPoint</vt:lpstr>
      <vt:lpstr>Prezentare PowerPoint</vt:lpstr>
      <vt:lpstr>Abilitatea de a percepe, înțelege și exprima emoțiile într-un mod adecvat și de a gestiona astfel încât șă faciliteze atingerea scopurilor propuse, poartă numele de INTELIGENȚĂ EMOȚIONALĂ  ADAPTARE CU SUCCES=IQ+IE  </vt:lpstr>
      <vt:lpstr>Prezentare PowerPoint</vt:lpstr>
      <vt:lpstr>Prezentare PowerPoint</vt:lpstr>
      <vt:lpstr>Prezentare PowerPoint</vt:lpstr>
      <vt:lpstr>Prezentare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Dezvoltare și optimizarea competențelor emoționale și sociale</dc:title>
  <dc:creator>pc</dc:creator>
  <cp:lastModifiedBy>Militina Cleopatra Culidiuc</cp:lastModifiedBy>
  <cp:revision>32</cp:revision>
  <dcterms:created xsi:type="dcterms:W3CDTF">2014-12-11T13:28:13Z</dcterms:created>
  <dcterms:modified xsi:type="dcterms:W3CDTF">2025-05-08T16:22:39Z</dcterms:modified>
</cp:coreProperties>
</file>