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0"/>
  </p:notesMasterIdLst>
  <p:sldIdLst>
    <p:sldId id="256" r:id="rId2"/>
    <p:sldId id="260" r:id="rId3"/>
    <p:sldId id="266" r:id="rId4"/>
    <p:sldId id="261" r:id="rId5"/>
    <p:sldId id="262" r:id="rId6"/>
    <p:sldId id="267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66"/>
    <a:srgbClr val="FFFF66"/>
    <a:srgbClr val="99FF66"/>
    <a:srgbClr val="99FF33"/>
    <a:srgbClr val="A3F973"/>
    <a:srgbClr val="99F37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366" autoAdjust="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9E4D6B-9101-BCAC-1E2B-AFE8AE511B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E4E18-6517-20E5-0B76-A44E1491F7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A96C0F-E585-4DE1-AB7D-DEE959E1A2DD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C8BBC3-F5A2-996E-4B89-E12B88E134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336647-DBFC-2221-282F-6524EA725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3BAD7-F93B-5ED7-41A1-A47BDB8772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96ECD-4996-1E2B-F69A-27E8B147F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A233DEA-A634-48C4-BDFB-497DB74B31BB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0DC2200-CEB3-BB3B-F8B5-EA3C61193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A9DDFF5-486E-C9F6-66CC-93D6BF3D3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ro-RO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7B07BC2-D1F9-926B-D09A-BB198A769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FDCEC5-061D-4723-A762-53417B88213F}" type="slidenum">
              <a:rPr lang="en-US" altLang="ro-RO"/>
              <a:pPr>
                <a:spcBef>
                  <a:spcPct val="0"/>
                </a:spcBef>
              </a:pPr>
              <a:t>1</a:t>
            </a:fld>
            <a:endParaRPr lang="en-US" alt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u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17" name="Subtitlu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o-RO"/>
              <a:t>Faceți clic pentru editarea stilului de subtitlu al coordonatorului</a:t>
            </a:r>
            <a:endParaRPr lang="en-US"/>
          </a:p>
        </p:txBody>
      </p:sp>
      <p:sp>
        <p:nvSpPr>
          <p:cNvPr id="2" name="Substituent dată 29">
            <a:extLst>
              <a:ext uri="{FF2B5EF4-FFF2-40B4-BE49-F238E27FC236}">
                <a16:creationId xmlns:a16="http://schemas.microsoft.com/office/drawing/2014/main" id="{F0E99449-09A7-60FE-56BE-3C405B5D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EB36-ED70-4654-8FF8-0B85377CBBD0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Substituent subsol 18">
            <a:extLst>
              <a:ext uri="{FF2B5EF4-FFF2-40B4-BE49-F238E27FC236}">
                <a16:creationId xmlns:a16="http://schemas.microsoft.com/office/drawing/2014/main" id="{45B657A9-17D3-E52E-9F8B-8EF3C920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ubstituent număr diapozitiv 26">
            <a:extLst>
              <a:ext uri="{FF2B5EF4-FFF2-40B4-BE49-F238E27FC236}">
                <a16:creationId xmlns:a16="http://schemas.microsoft.com/office/drawing/2014/main" id="{B5AF9B41-D344-5D22-2252-EFF010ED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E10E82D-310C-4D36-B3F7-D51445DCAC5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289217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9">
            <a:extLst>
              <a:ext uri="{FF2B5EF4-FFF2-40B4-BE49-F238E27FC236}">
                <a16:creationId xmlns:a16="http://schemas.microsoft.com/office/drawing/2014/main" id="{4CBD9682-8F47-1C36-9F21-E1EAC65D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F232-E4FA-4909-94E5-FB05A81737B6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Substituent subsol 21">
            <a:extLst>
              <a:ext uri="{FF2B5EF4-FFF2-40B4-BE49-F238E27FC236}">
                <a16:creationId xmlns:a16="http://schemas.microsoft.com/office/drawing/2014/main" id="{58E6A04F-1343-C0FF-6DBE-88369F5F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17">
            <a:extLst>
              <a:ext uri="{FF2B5EF4-FFF2-40B4-BE49-F238E27FC236}">
                <a16:creationId xmlns:a16="http://schemas.microsoft.com/office/drawing/2014/main" id="{2EE7F0C0-B3B1-CE5D-5A45-52B63000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DD23B-0359-4740-A213-245EC2A2977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46613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9">
            <a:extLst>
              <a:ext uri="{FF2B5EF4-FFF2-40B4-BE49-F238E27FC236}">
                <a16:creationId xmlns:a16="http://schemas.microsoft.com/office/drawing/2014/main" id="{132EDCD5-4F4D-1A6B-4979-2116435E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560C-3F24-43C9-966E-5C79BD189E02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Substituent subsol 21">
            <a:extLst>
              <a:ext uri="{FF2B5EF4-FFF2-40B4-BE49-F238E27FC236}">
                <a16:creationId xmlns:a16="http://schemas.microsoft.com/office/drawing/2014/main" id="{D5B132B3-A348-6B29-EAA8-AFD2E079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17">
            <a:extLst>
              <a:ext uri="{FF2B5EF4-FFF2-40B4-BE49-F238E27FC236}">
                <a16:creationId xmlns:a16="http://schemas.microsoft.com/office/drawing/2014/main" id="{FF1651F9-17BE-4CCB-AE67-B0582C32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768EF-A7E9-4F6C-AFED-C58824383FF2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12944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9">
            <a:extLst>
              <a:ext uri="{FF2B5EF4-FFF2-40B4-BE49-F238E27FC236}">
                <a16:creationId xmlns:a16="http://schemas.microsoft.com/office/drawing/2014/main" id="{4D058BDE-5ABE-5509-7481-17F21855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65D-2F74-4E51-90CD-7AF819E10D4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Substituent subsol 21">
            <a:extLst>
              <a:ext uri="{FF2B5EF4-FFF2-40B4-BE49-F238E27FC236}">
                <a16:creationId xmlns:a16="http://schemas.microsoft.com/office/drawing/2014/main" id="{63ECA951-1854-0067-C5CD-88D00846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17">
            <a:extLst>
              <a:ext uri="{FF2B5EF4-FFF2-40B4-BE49-F238E27FC236}">
                <a16:creationId xmlns:a16="http://schemas.microsoft.com/office/drawing/2014/main" id="{6F3C396E-BADC-C11D-6BA6-C4E1BF9F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812F-CEDA-49F7-8808-DDB9F3A679E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99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C33001D-EAED-5556-A005-A9E67243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E391-AF59-4D39-B0DB-FC4BD2276C1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4F44E48-E30D-87CC-3EC3-005E0F59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7330698-AC61-A780-6C3B-2791324D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EC30A45-1DB0-4DA8-8C42-96FB46EE20B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61163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9">
            <a:extLst>
              <a:ext uri="{FF2B5EF4-FFF2-40B4-BE49-F238E27FC236}">
                <a16:creationId xmlns:a16="http://schemas.microsoft.com/office/drawing/2014/main" id="{90AA8700-81D9-9D37-DBFA-FCFA42B1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8102-FBDD-4DDF-B0FF-FE05216E819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Substituent subsol 21">
            <a:extLst>
              <a:ext uri="{FF2B5EF4-FFF2-40B4-BE49-F238E27FC236}">
                <a16:creationId xmlns:a16="http://schemas.microsoft.com/office/drawing/2014/main" id="{EB42C0DE-9CBD-5DB9-ED55-D936F70E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17">
            <a:extLst>
              <a:ext uri="{FF2B5EF4-FFF2-40B4-BE49-F238E27FC236}">
                <a16:creationId xmlns:a16="http://schemas.microsoft.com/office/drawing/2014/main" id="{FCC0AB11-3D45-BED5-4E43-64009D6A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0423-191B-4712-ACF4-0D7383BA28A2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24328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9">
            <a:extLst>
              <a:ext uri="{FF2B5EF4-FFF2-40B4-BE49-F238E27FC236}">
                <a16:creationId xmlns:a16="http://schemas.microsoft.com/office/drawing/2014/main" id="{8B8A5592-B5D5-0354-0CD5-46340BDF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C441-FE57-4B1D-91F0-550C82BB07C9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8" name="Substituent subsol 21">
            <a:extLst>
              <a:ext uri="{FF2B5EF4-FFF2-40B4-BE49-F238E27FC236}">
                <a16:creationId xmlns:a16="http://schemas.microsoft.com/office/drawing/2014/main" id="{DB045371-6014-4118-1399-C956A9AB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ubstituent număr diapozitiv 17">
            <a:extLst>
              <a:ext uri="{FF2B5EF4-FFF2-40B4-BE49-F238E27FC236}">
                <a16:creationId xmlns:a16="http://schemas.microsoft.com/office/drawing/2014/main" id="{C1740E49-9841-BB75-4AEA-CF1992E4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9E11D-6B5A-4329-8D6E-E7D30FDFA4C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5452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9">
            <a:extLst>
              <a:ext uri="{FF2B5EF4-FFF2-40B4-BE49-F238E27FC236}">
                <a16:creationId xmlns:a16="http://schemas.microsoft.com/office/drawing/2014/main" id="{7CB04F03-6CA1-C2AE-FF38-54B02E60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F336-0E3A-4492-9399-6D1086F32D52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Substituent subsol 21">
            <a:extLst>
              <a:ext uri="{FF2B5EF4-FFF2-40B4-BE49-F238E27FC236}">
                <a16:creationId xmlns:a16="http://schemas.microsoft.com/office/drawing/2014/main" id="{847953B7-ADFB-BB75-50E4-9D982759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ubstituent număr diapozitiv 17">
            <a:extLst>
              <a:ext uri="{FF2B5EF4-FFF2-40B4-BE49-F238E27FC236}">
                <a16:creationId xmlns:a16="http://schemas.microsoft.com/office/drawing/2014/main" id="{EC17C418-3811-DB57-2558-A5815512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C3A6-2D2C-4E6D-A974-3B88D44ECE5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12960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9">
            <a:extLst>
              <a:ext uri="{FF2B5EF4-FFF2-40B4-BE49-F238E27FC236}">
                <a16:creationId xmlns:a16="http://schemas.microsoft.com/office/drawing/2014/main" id="{8F6F5F5B-F34F-470B-8089-151BDA36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3440-8EF0-493F-B357-B64AADF0A41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Substituent subsol 21">
            <a:extLst>
              <a:ext uri="{FF2B5EF4-FFF2-40B4-BE49-F238E27FC236}">
                <a16:creationId xmlns:a16="http://schemas.microsoft.com/office/drawing/2014/main" id="{E8D7A9AD-FBF6-F883-8CBF-68963737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ubstituent număr diapozitiv 17">
            <a:extLst>
              <a:ext uri="{FF2B5EF4-FFF2-40B4-BE49-F238E27FC236}">
                <a16:creationId xmlns:a16="http://schemas.microsoft.com/office/drawing/2014/main" id="{AC727A85-F490-9835-FF03-6570867E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22B04-FDA3-46B8-80D3-86ECCEED3A2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12174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9">
            <a:extLst>
              <a:ext uri="{FF2B5EF4-FFF2-40B4-BE49-F238E27FC236}">
                <a16:creationId xmlns:a16="http://schemas.microsoft.com/office/drawing/2014/main" id="{A3B65EFF-3BC7-A192-B7CE-4131ABEC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2692-050D-4FF0-B869-6C2B85ADEA6A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Substituent subsol 21">
            <a:extLst>
              <a:ext uri="{FF2B5EF4-FFF2-40B4-BE49-F238E27FC236}">
                <a16:creationId xmlns:a16="http://schemas.microsoft.com/office/drawing/2014/main" id="{D417889D-01D1-EBF8-01D3-4FA8DBF6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17">
            <a:extLst>
              <a:ext uri="{FF2B5EF4-FFF2-40B4-BE49-F238E27FC236}">
                <a16:creationId xmlns:a16="http://schemas.microsoft.com/office/drawing/2014/main" id="{3031C7C4-D190-65CE-D20D-19A06AA9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AC6FE-4B1A-4D1C-8DAD-B3508ABF289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10520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cu un colţ tăiat şi rotunjit 13">
            <a:extLst>
              <a:ext uri="{FF2B5EF4-FFF2-40B4-BE49-F238E27FC236}">
                <a16:creationId xmlns:a16="http://schemas.microsoft.com/office/drawing/2014/main" id="{D424E7FB-CB6B-B24F-A717-01B9327E09E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riunghi drept 14">
            <a:extLst>
              <a:ext uri="{FF2B5EF4-FFF2-40B4-BE49-F238E27FC236}">
                <a16:creationId xmlns:a16="http://schemas.microsoft.com/office/drawing/2014/main" id="{6ACAB9DE-FC5B-7F54-ED61-056B6FAB332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ormă liberă 15">
            <a:extLst>
              <a:ext uri="{FF2B5EF4-FFF2-40B4-BE49-F238E27FC236}">
                <a16:creationId xmlns:a16="http://schemas.microsoft.com/office/drawing/2014/main" id="{7E90E792-1CA4-837A-3C4A-0AF5A46CFB19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ormă liberă 16">
            <a:extLst>
              <a:ext uri="{FF2B5EF4-FFF2-40B4-BE49-F238E27FC236}">
                <a16:creationId xmlns:a16="http://schemas.microsoft.com/office/drawing/2014/main" id="{81179A63-1B6E-E89B-7F99-E3A20C28DA27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US" noProof="0" dirty="0"/>
          </a:p>
        </p:txBody>
      </p:sp>
      <p:sp>
        <p:nvSpPr>
          <p:cNvPr id="9" name="Substituent dată 4">
            <a:extLst>
              <a:ext uri="{FF2B5EF4-FFF2-40B4-BE49-F238E27FC236}">
                <a16:creationId xmlns:a16="http://schemas.microsoft.com/office/drawing/2014/main" id="{24BA5C45-F757-9C1B-FB9C-7651858F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93FB-50E8-411D-99F8-E7DA28ADE0F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10" name="Substituent subsol 5">
            <a:extLst>
              <a:ext uri="{FF2B5EF4-FFF2-40B4-BE49-F238E27FC236}">
                <a16:creationId xmlns:a16="http://schemas.microsoft.com/office/drawing/2014/main" id="{E018BB06-6FD4-C233-3D3C-CDEBEAB8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ubstituent număr diapozitiv 6">
            <a:extLst>
              <a:ext uri="{FF2B5EF4-FFF2-40B4-BE49-F238E27FC236}">
                <a16:creationId xmlns:a16="http://schemas.microsoft.com/office/drawing/2014/main" id="{1718DBA5-7768-7EEF-01F1-0A6CA4B4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9FF69F9-53B6-4070-91F3-457A77848D4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28883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ă liberă 6">
            <a:extLst>
              <a:ext uri="{FF2B5EF4-FFF2-40B4-BE49-F238E27FC236}">
                <a16:creationId xmlns:a16="http://schemas.microsoft.com/office/drawing/2014/main" id="{3B484B26-405B-422A-C77C-08B82BA033BF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ormă liberă 7">
            <a:extLst>
              <a:ext uri="{FF2B5EF4-FFF2-40B4-BE49-F238E27FC236}">
                <a16:creationId xmlns:a16="http://schemas.microsoft.com/office/drawing/2014/main" id="{80D5D5F8-79BA-E70F-E58C-FBC922554565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Substituent titlu 8">
            <a:extLst>
              <a:ext uri="{FF2B5EF4-FFF2-40B4-BE49-F238E27FC236}">
                <a16:creationId xmlns:a16="http://schemas.microsoft.com/office/drawing/2014/main" id="{A51A522D-19FC-25CF-60FC-3F1535497D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Faceți clic pentru a edita stilul de titlu Coordonator</a:t>
            </a:r>
            <a:endParaRPr lang="en-US" altLang="ro-RO"/>
          </a:p>
        </p:txBody>
      </p:sp>
      <p:sp>
        <p:nvSpPr>
          <p:cNvPr id="1029" name="Substituent text 29">
            <a:extLst>
              <a:ext uri="{FF2B5EF4-FFF2-40B4-BE49-F238E27FC236}">
                <a16:creationId xmlns:a16="http://schemas.microsoft.com/office/drawing/2014/main" id="{DEC1D98B-966B-4EA7-A42D-BB1CEBA436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Faceți clic pentru a edita stilurile de text Coordonator</a:t>
            </a:r>
          </a:p>
          <a:p>
            <a:pPr lvl="1"/>
            <a:r>
              <a:rPr lang="ro-RO" altLang="ro-RO"/>
              <a:t>Al doilea nivel</a:t>
            </a:r>
          </a:p>
          <a:p>
            <a:pPr lvl="2"/>
            <a:r>
              <a:rPr lang="ro-RO" altLang="ro-RO"/>
              <a:t>Al treilea nivel</a:t>
            </a:r>
          </a:p>
          <a:p>
            <a:pPr lvl="3"/>
            <a:r>
              <a:rPr lang="ro-RO" altLang="ro-RO"/>
              <a:t>Al patrulea nivel</a:t>
            </a:r>
          </a:p>
          <a:p>
            <a:pPr lvl="4"/>
            <a:r>
              <a:rPr lang="ro-RO" altLang="ro-RO"/>
              <a:t>Al cincilea nivel</a:t>
            </a:r>
            <a:endParaRPr lang="en-US" altLang="ro-RO"/>
          </a:p>
        </p:txBody>
      </p:sp>
      <p:sp>
        <p:nvSpPr>
          <p:cNvPr id="10" name="Substituent dată 9">
            <a:extLst>
              <a:ext uri="{FF2B5EF4-FFF2-40B4-BE49-F238E27FC236}">
                <a16:creationId xmlns:a16="http://schemas.microsoft.com/office/drawing/2014/main" id="{680E98A4-AF47-027A-41FC-1448C87CF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7C914DF-BA88-4DA0-BBBC-83B49D8100A1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22" name="Substituent subsol 21">
            <a:extLst>
              <a:ext uri="{FF2B5EF4-FFF2-40B4-BE49-F238E27FC236}">
                <a16:creationId xmlns:a16="http://schemas.microsoft.com/office/drawing/2014/main" id="{FE77C763-9B66-7E54-586A-B13718DD3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ubstituent număr diapozitiv 17">
            <a:extLst>
              <a:ext uri="{FF2B5EF4-FFF2-40B4-BE49-F238E27FC236}">
                <a16:creationId xmlns:a16="http://schemas.microsoft.com/office/drawing/2014/main" id="{2F841F54-827C-0A37-C766-8791B13AF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20BF7237-3C45-4CFA-BED6-517C47C5EBC3}" type="slidenum">
              <a:rPr lang="en-US" altLang="ro-RO"/>
              <a:pPr/>
              <a:t>‹#›</a:t>
            </a:fld>
            <a:endParaRPr lang="en-US" altLang="ro-RO"/>
          </a:p>
        </p:txBody>
      </p:sp>
      <p:grpSp>
        <p:nvGrpSpPr>
          <p:cNvPr id="1033" name="Grupare 1">
            <a:extLst>
              <a:ext uri="{FF2B5EF4-FFF2-40B4-BE49-F238E27FC236}">
                <a16:creationId xmlns:a16="http://schemas.microsoft.com/office/drawing/2014/main" id="{70B4BF66-C626-1325-F002-A8B657E192F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ă liberă 11">
              <a:extLst>
                <a:ext uri="{FF2B5EF4-FFF2-40B4-BE49-F238E27FC236}">
                  <a16:creationId xmlns:a16="http://schemas.microsoft.com/office/drawing/2014/main" id="{AFDBB227-BD38-4622-8098-FEF76485AE6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ormă liberă 12">
              <a:extLst>
                <a:ext uri="{FF2B5EF4-FFF2-40B4-BE49-F238E27FC236}">
                  <a16:creationId xmlns:a16="http://schemas.microsoft.com/office/drawing/2014/main" id="{B15F7B02-427D-D8F2-F2E7-6B1C2A6836B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83" r:id="rId2"/>
    <p:sldLayoutId id="2147484192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93" r:id="rId9"/>
    <p:sldLayoutId id="2147484189" r:id="rId10"/>
    <p:sldLayoutId id="21474841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>
            <a:extLst>
              <a:ext uri="{FF2B5EF4-FFF2-40B4-BE49-F238E27FC236}">
                <a16:creationId xmlns:a16="http://schemas.microsoft.com/office/drawing/2014/main" id="{1E25EBC6-6F24-458B-85D4-8E0DBC0E8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838200"/>
            <a:ext cx="7854950" cy="17526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ro-RO" altLang="ro-RO" sz="360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DEZVOLTAREA  COMPETENŢELOR SOCIO- EMOŢIONALE LA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ro-RO" altLang="ro-RO" sz="360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COPILUL CU CES  </a:t>
            </a:r>
          </a:p>
          <a:p>
            <a:pPr marR="0" algn="ctr" eaLnBrk="1" hangingPunct="1">
              <a:lnSpc>
                <a:spcPct val="90000"/>
              </a:lnSpc>
            </a:pPr>
            <a:endParaRPr lang="ro-RO" altLang="ro-RO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 eaLnBrk="1" hangingPunct="1">
              <a:lnSpc>
                <a:spcPct val="90000"/>
              </a:lnSpc>
            </a:pPr>
            <a:endParaRPr lang="en-US" altLang="ro-RO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4" descr="C:\Users\WIN\Desktop\foto maini.jpg">
            <a:extLst>
              <a:ext uri="{FF2B5EF4-FFF2-40B4-BE49-F238E27FC236}">
                <a16:creationId xmlns:a16="http://schemas.microsoft.com/office/drawing/2014/main" id="{D13C211C-21EC-BE24-02BB-09125E33B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4656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stituent text 2">
            <a:extLst>
              <a:ext uri="{FF2B5EF4-FFF2-40B4-BE49-F238E27FC236}">
                <a16:creationId xmlns:a16="http://schemas.microsoft.com/office/drawing/2014/main" id="{08A2E728-C58E-BA33-AC1B-710491284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04800"/>
            <a:ext cx="8991600" cy="6553200"/>
          </a:xfrm>
        </p:spPr>
        <p:txBody>
          <a:bodyPr/>
          <a:lstStyle/>
          <a:p>
            <a:pPr eaLnBrk="1" hangingPunct="1"/>
            <a:endParaRPr lang="ro-RO" altLang="ro-RO"/>
          </a:p>
          <a:p>
            <a:pPr algn="just" eaLnBrk="1" hangingPunct="1"/>
            <a:endParaRPr lang="en-US" altLang="ro-RO" b="1">
              <a:solidFill>
                <a:srgbClr val="0B5395"/>
              </a:solidFill>
            </a:endParaRPr>
          </a:p>
          <a:p>
            <a:pPr algn="just" eaLnBrk="1" hangingPunct="1"/>
            <a:endParaRPr lang="en-US" altLang="ro-RO" b="1">
              <a:solidFill>
                <a:srgbClr val="0B5395"/>
              </a:solidFill>
            </a:endParaRPr>
          </a:p>
          <a:p>
            <a:pPr algn="just" eaLnBrk="1" hangingPunct="1"/>
            <a:endParaRPr lang="en-US" altLang="ro-RO" b="1">
              <a:solidFill>
                <a:srgbClr val="0B5395"/>
              </a:solidFill>
            </a:endParaRPr>
          </a:p>
          <a:p>
            <a:pPr algn="just" eaLnBrk="1" hangingPunct="1"/>
            <a:endParaRPr lang="en-US" altLang="ro-RO" b="1">
              <a:solidFill>
                <a:srgbClr val="0B5395"/>
              </a:solidFill>
            </a:endParaRPr>
          </a:p>
          <a:p>
            <a:pPr algn="just" eaLnBrk="1" hangingPunct="1"/>
            <a:endParaRPr lang="en-US" altLang="ro-RO" b="1">
              <a:solidFill>
                <a:srgbClr val="0B5395"/>
              </a:solidFill>
            </a:endParaRPr>
          </a:p>
          <a:p>
            <a:pPr algn="just" eaLnBrk="1" hangingPunct="1"/>
            <a:endParaRPr lang="en-US" altLang="ro-RO" b="1">
              <a:solidFill>
                <a:srgbClr val="0B5395"/>
              </a:solidFill>
            </a:endParaRPr>
          </a:p>
          <a:p>
            <a:pPr algn="just" eaLnBrk="1" hangingPunct="1"/>
            <a:endParaRPr lang="en-US" altLang="ro-RO" b="1">
              <a:solidFill>
                <a:srgbClr val="0B5395"/>
              </a:solidFill>
            </a:endParaRPr>
          </a:p>
          <a:p>
            <a:pPr algn="just" eaLnBrk="1" hangingPunct="1"/>
            <a:endParaRPr lang="en-US" altLang="ro-RO" b="1">
              <a:solidFill>
                <a:srgbClr val="0B5395"/>
              </a:solidFill>
            </a:endParaRPr>
          </a:p>
          <a:p>
            <a:pPr algn="just" eaLnBrk="1" hangingPunct="1"/>
            <a:r>
              <a:rPr lang="ro-RO" altLang="ro-RO" b="1">
                <a:solidFill>
                  <a:srgbClr val="0B5395"/>
                </a:solidFill>
              </a:rPr>
              <a:t>Implică recunoaşterea aspectului şi senzaţiilor asociate emoţiilor noastre şi utilizarea acestor abilităţi pentru a ne înţelege mai bine pe noi înşine şi a ne îmbunătăţi relaţiile personale.(Kindlon şi Thompson, 2000)</a:t>
            </a:r>
            <a:endParaRPr lang="en-US" altLang="ro-RO" b="1">
              <a:solidFill>
                <a:srgbClr val="0B539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00CD12-A17D-EB9A-E1D7-77781A6C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914400"/>
            <a:ext cx="5181600" cy="1828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sz="2800">
                <a:latin typeface="Andalus" pitchFamily="18" charset="-78"/>
                <a:cs typeface="Andalus" pitchFamily="18" charset="-78"/>
              </a:rPr>
              <a:t>Alfabetizarea emotionala</a:t>
            </a:r>
            <a:endParaRPr sz="320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388" name="Picture 5" descr="C:\Users\WIN\Desktop\relatii sociale\alfabetiz emot.jpg">
            <a:extLst>
              <a:ext uri="{FF2B5EF4-FFF2-40B4-BE49-F238E27FC236}">
                <a16:creationId xmlns:a16="http://schemas.microsoft.com/office/drawing/2014/main" id="{6AF02940-2EC8-584A-06C1-2515386F0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62000"/>
            <a:ext cx="368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7D47409-74B7-8C11-47D4-985FDE5A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769352" cy="66446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Alfabetizarea emoţională prin activităţi de consilere de grup</a:t>
            </a:r>
            <a:endParaRPr sz="280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411" name="Substituent text 2">
            <a:extLst>
              <a:ext uri="{FF2B5EF4-FFF2-40B4-BE49-F238E27FC236}">
                <a16:creationId xmlns:a16="http://schemas.microsoft.com/office/drawing/2014/main" id="{DB59EB43-ECC2-2466-797E-4CBEAE10C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686800" cy="5943600"/>
          </a:xfrm>
        </p:spPr>
        <p:txBody>
          <a:bodyPr/>
          <a:lstStyle/>
          <a:p>
            <a:pPr eaLnBrk="1" hangingPunct="1"/>
            <a:r>
              <a:rPr lang="en-US" altLang="ro-RO" b="1">
                <a:solidFill>
                  <a:srgbClr val="0B5395"/>
                </a:solidFill>
              </a:rPr>
              <a:t>Demersul didactic de Alfabetizare Emoţională prin activităţi de consiliere de grup îmbunătăţeşte abilităţile emoţionale şi sociale ale copiilor şcolari cu CES</a:t>
            </a:r>
          </a:p>
          <a:p>
            <a:pPr eaLnBrk="1" hangingPunct="1"/>
            <a:r>
              <a:rPr lang="ro-RO" altLang="ro-RO" b="1">
                <a:solidFill>
                  <a:srgbClr val="0B5395"/>
                </a:solidFill>
              </a:rPr>
              <a:t> </a:t>
            </a:r>
            <a:r>
              <a:rPr lang="en-US" altLang="ro-RO" b="1">
                <a:solidFill>
                  <a:srgbClr val="0B5395"/>
                </a:solidFill>
              </a:rPr>
              <a:t>Cre</a:t>
            </a:r>
            <a:r>
              <a:rPr lang="ro-RO" altLang="ro-RO" b="1">
                <a:solidFill>
                  <a:srgbClr val="0B5395"/>
                </a:solidFill>
              </a:rPr>
              <a:t>şterea  calităţii resurselor umane se poate realiza prin dezvoltarea:</a:t>
            </a:r>
            <a:endParaRPr lang="en-US" altLang="ro-RO" b="1">
              <a:solidFill>
                <a:srgbClr val="0B5395"/>
              </a:solidFill>
            </a:endParaRPr>
          </a:p>
          <a:p>
            <a:pPr eaLnBrk="1" hangingPunct="1"/>
            <a:endParaRPr lang="en-US" altLang="ro-RO" b="1">
              <a:solidFill>
                <a:srgbClr val="0B5395"/>
              </a:solidFill>
            </a:endParaRPr>
          </a:p>
          <a:p>
            <a:pPr eaLnBrk="1" hangingPunct="1"/>
            <a:endParaRPr lang="ro-RO" altLang="ro-RO" b="1">
              <a:solidFill>
                <a:srgbClr val="0B5395"/>
              </a:solidFill>
            </a:endParaRPr>
          </a:p>
          <a:p>
            <a:pPr eaLnBrk="1" hangingPunct="1">
              <a:buFont typeface="Wingdings 2" panose="05020102010507070707" pitchFamily="18" charset="2"/>
              <a:buAutoNum type="alphaLcParenR"/>
            </a:pPr>
            <a:r>
              <a:rPr lang="ro-RO" altLang="ro-RO" b="1">
                <a:solidFill>
                  <a:srgbClr val="0B5395"/>
                </a:solidFill>
              </a:rPr>
              <a:t> Inteligenţei</a:t>
            </a:r>
            <a:r>
              <a:rPr lang="en-US" altLang="ro-RO" b="1">
                <a:solidFill>
                  <a:srgbClr val="0B5395"/>
                </a:solidFill>
              </a:rPr>
              <a:t> </a:t>
            </a:r>
            <a:r>
              <a:rPr lang="ro-RO" altLang="ro-RO" b="1">
                <a:solidFill>
                  <a:srgbClr val="0B5395"/>
                </a:solidFill>
              </a:rPr>
              <a:t>Emoţionale</a:t>
            </a:r>
          </a:p>
          <a:p>
            <a:pPr eaLnBrk="1" hangingPunct="1">
              <a:buFont typeface="Wingdings 2" panose="05020102010507070707" pitchFamily="18" charset="2"/>
              <a:buAutoNum type="alphaLcParenR"/>
            </a:pPr>
            <a:r>
              <a:rPr lang="ro-RO" altLang="ro-RO" b="1">
                <a:solidFill>
                  <a:srgbClr val="0B5395"/>
                </a:solidFill>
              </a:rPr>
              <a:t>Inteligenţei </a:t>
            </a:r>
            <a:r>
              <a:rPr lang="en-US" altLang="ro-RO" b="1">
                <a:solidFill>
                  <a:srgbClr val="0B5395"/>
                </a:solidFill>
              </a:rPr>
              <a:t> Creative</a:t>
            </a:r>
            <a:endParaRPr lang="ro-RO" altLang="ro-RO" b="1">
              <a:solidFill>
                <a:srgbClr val="0B5395"/>
              </a:solidFill>
            </a:endParaRPr>
          </a:p>
          <a:p>
            <a:pPr eaLnBrk="1" hangingPunct="1">
              <a:buFont typeface="Wingdings 2" panose="05020102010507070707" pitchFamily="18" charset="2"/>
              <a:buAutoNum type="alphaLcParenR"/>
            </a:pPr>
            <a:r>
              <a:rPr lang="ro-RO" altLang="ro-RO" b="1">
                <a:solidFill>
                  <a:srgbClr val="0B5395"/>
                </a:solidFill>
              </a:rPr>
              <a:t>Inteligenţei Corporal –Chinestezice</a:t>
            </a:r>
          </a:p>
          <a:p>
            <a:pPr eaLnBrk="1" hangingPunct="1">
              <a:buFont typeface="Wingdings 2" panose="05020102010507070707" pitchFamily="18" charset="2"/>
              <a:buAutoNum type="alphaLcParenR"/>
            </a:pPr>
            <a:r>
              <a:rPr lang="ro-RO" altLang="ro-RO" b="1">
                <a:solidFill>
                  <a:srgbClr val="0B5395"/>
                </a:solidFill>
              </a:rPr>
              <a:t>Inteligenţei Interpersonale</a:t>
            </a:r>
          </a:p>
          <a:p>
            <a:pPr eaLnBrk="1" hangingPunct="1">
              <a:buFont typeface="Wingdings 2" panose="05020102010507070707" pitchFamily="18" charset="2"/>
              <a:buAutoNum type="alphaLcParenR"/>
            </a:pPr>
            <a:r>
              <a:rPr lang="ro-RO" altLang="ro-RO" b="1">
                <a:solidFill>
                  <a:srgbClr val="0B5395"/>
                </a:solidFill>
              </a:rPr>
              <a:t>Autostimei şi încrederii în ei înşişi</a:t>
            </a:r>
          </a:p>
          <a:p>
            <a:pPr eaLnBrk="1" hangingPunct="1">
              <a:buFont typeface="Wingdings 2" panose="05020102010507070707" pitchFamily="18" charset="2"/>
              <a:buAutoNum type="alphaLcParenR"/>
            </a:pPr>
            <a:r>
              <a:rPr lang="ro-RO" altLang="ro-RO" b="1">
                <a:solidFill>
                  <a:srgbClr val="0B5395"/>
                </a:solidFill>
              </a:rPr>
              <a:t>Competenţelor individuale în utilizarea diverselor limbaje   (corporal, grafic</a:t>
            </a:r>
            <a:r>
              <a:rPr lang="en-US" altLang="ro-RO" b="1">
                <a:solidFill>
                  <a:srgbClr val="0B5395"/>
                </a:solidFill>
              </a:rPr>
              <a:t>/</a:t>
            </a:r>
            <a:r>
              <a:rPr lang="ro-RO" altLang="ro-RO" b="1">
                <a:solidFill>
                  <a:srgbClr val="0B5395"/>
                </a:solidFill>
              </a:rPr>
              <a:t>cromatic, sonor</a:t>
            </a:r>
            <a:r>
              <a:rPr lang="en-US" altLang="ro-RO" b="1">
                <a:solidFill>
                  <a:srgbClr val="0B5395"/>
                </a:solidFill>
              </a:rPr>
              <a:t>/</a:t>
            </a:r>
            <a:r>
              <a:rPr lang="ro-RO" altLang="ro-RO" b="1">
                <a:solidFill>
                  <a:srgbClr val="0B5395"/>
                </a:solidFill>
              </a:rPr>
              <a:t> muzical, plastic, verbal)</a:t>
            </a:r>
          </a:p>
          <a:p>
            <a:pPr eaLnBrk="1" hangingPunct="1"/>
            <a:endParaRPr lang="ro-RO" altLang="ro-RO">
              <a:solidFill>
                <a:srgbClr val="002060"/>
              </a:solidFill>
            </a:endParaRPr>
          </a:p>
          <a:p>
            <a:pPr eaLnBrk="1" hangingPunct="1"/>
            <a:endParaRPr lang="en-US" altLang="ro-RO">
              <a:solidFill>
                <a:srgbClr val="002060"/>
              </a:solidFill>
            </a:endParaRPr>
          </a:p>
        </p:txBody>
      </p:sp>
      <p:pic>
        <p:nvPicPr>
          <p:cNvPr id="17412" name="Picture 5" descr="C:\Users\WIN\Desktop\relatii sociale\rel sociale 4.jpg">
            <a:extLst>
              <a:ext uri="{FF2B5EF4-FFF2-40B4-BE49-F238E27FC236}">
                <a16:creationId xmlns:a16="http://schemas.microsoft.com/office/drawing/2014/main" id="{47DB5FDD-61E4-BF4E-D081-FE41970E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438400"/>
            <a:ext cx="3254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stituent text 2">
            <a:extLst>
              <a:ext uri="{FF2B5EF4-FFF2-40B4-BE49-F238E27FC236}">
                <a16:creationId xmlns:a16="http://schemas.microsoft.com/office/drawing/2014/main" id="{07AC19D7-C773-F67E-306E-0B80B3B3A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58200" cy="6248400"/>
          </a:xfrm>
        </p:spPr>
        <p:txBody>
          <a:bodyPr/>
          <a:lstStyle/>
          <a:p>
            <a:pPr eaLnBrk="1" hangingPunct="1"/>
            <a:r>
              <a:rPr lang="ro-RO" altLang="ro-RO">
                <a:solidFill>
                  <a:srgbClr val="002060"/>
                </a:solidFill>
              </a:rPr>
              <a:t>2 </a:t>
            </a:r>
            <a:r>
              <a:rPr lang="ro-RO" altLang="ro-RO" b="1">
                <a:solidFill>
                  <a:srgbClr val="0B5395"/>
                </a:solidFill>
              </a:rPr>
              <a:t>Grup ţintă: 6 şcolari cu vârste între 8 şi 10 ani- gr. experimental</a:t>
            </a:r>
          </a:p>
          <a:p>
            <a:pPr eaLnBrk="1" hangingPunct="1"/>
            <a:r>
              <a:rPr lang="ro-RO" altLang="ro-RO" b="1">
                <a:solidFill>
                  <a:srgbClr val="0B5395"/>
                </a:solidFill>
              </a:rPr>
              <a:t>                       6 şcolari cu vârste între 8 şi 10 ani- grup de control </a:t>
            </a:r>
            <a:endParaRPr lang="en-US" altLang="ro-RO" b="1">
              <a:solidFill>
                <a:srgbClr val="0B5395"/>
              </a:solidFill>
            </a:endParaRPr>
          </a:p>
          <a:p>
            <a:pPr eaLnBrk="1" hangingPunct="1"/>
            <a:endParaRPr lang="en-US" altLang="ro-RO" b="1">
              <a:solidFill>
                <a:srgbClr val="0B5395"/>
              </a:solidFill>
            </a:endParaRPr>
          </a:p>
          <a:p>
            <a:pPr eaLnBrk="1" hangingPunct="1"/>
            <a:r>
              <a:rPr lang="ro-RO" altLang="ro-RO" b="1">
                <a:solidFill>
                  <a:srgbClr val="0B5395"/>
                </a:solidFill>
              </a:rPr>
              <a:t>3 Ipoteza cercetării: Demersul didactic de </a:t>
            </a:r>
            <a:r>
              <a:rPr lang="en-US" altLang="ro-RO" b="1">
                <a:solidFill>
                  <a:srgbClr val="0B5395"/>
                </a:solidFill>
              </a:rPr>
              <a:t>A</a:t>
            </a:r>
            <a:r>
              <a:rPr lang="ro-RO" altLang="ro-RO" b="1">
                <a:solidFill>
                  <a:srgbClr val="0B5395"/>
                </a:solidFill>
              </a:rPr>
              <a:t>lfabetizare </a:t>
            </a:r>
          </a:p>
          <a:p>
            <a:pPr eaLnBrk="1" hangingPunct="1"/>
            <a:r>
              <a:rPr lang="ro-RO" altLang="ro-RO" b="1">
                <a:solidFill>
                  <a:srgbClr val="0B5395"/>
                </a:solidFill>
              </a:rPr>
              <a:t>Emoţională prin activităţi de consiliere de grup îmbunătăţeşte abilităţile emoţionale şi sociale ale copiilor şcolari cu CES</a:t>
            </a:r>
          </a:p>
          <a:p>
            <a:pPr eaLnBrk="1" hangingPunct="1"/>
            <a:endParaRPr lang="en-US" altLang="ro-RO" b="1">
              <a:solidFill>
                <a:srgbClr val="0B5395"/>
              </a:solidFill>
            </a:endParaRPr>
          </a:p>
          <a:p>
            <a:pPr eaLnBrk="1" hangingPunct="1"/>
            <a:r>
              <a:rPr lang="ro-RO" altLang="ro-RO" b="1">
                <a:solidFill>
                  <a:srgbClr val="0B5395"/>
                </a:solidFill>
              </a:rPr>
              <a:t>4 Demersul didactic: Desfăşurararea  a 72 de activităţi de consiliere</a:t>
            </a:r>
            <a:r>
              <a:rPr lang="en-US" altLang="ro-RO" b="1">
                <a:solidFill>
                  <a:srgbClr val="0B5395"/>
                </a:solidFill>
              </a:rPr>
              <a:t> </a:t>
            </a:r>
            <a:r>
              <a:rPr lang="ro-RO" altLang="ro-RO" b="1" i="1">
                <a:solidFill>
                  <a:srgbClr val="0B5395"/>
                </a:solidFill>
              </a:rPr>
              <a:t>, </a:t>
            </a:r>
            <a:r>
              <a:rPr lang="ro-RO" altLang="ro-RO" b="1">
                <a:solidFill>
                  <a:srgbClr val="0B5395"/>
                </a:solidFill>
              </a:rPr>
              <a:t>pe parcursul unui an şcolar</a:t>
            </a:r>
            <a:r>
              <a:rPr lang="en-US" altLang="ro-RO" b="1">
                <a:solidFill>
                  <a:srgbClr val="0B5395"/>
                </a:solidFill>
              </a:rPr>
              <a:t>, </a:t>
            </a:r>
            <a:r>
              <a:rPr lang="ro-RO" altLang="ro-RO" b="1">
                <a:solidFill>
                  <a:srgbClr val="0B5395"/>
                </a:solidFill>
              </a:rPr>
              <a:t> în cadrul proiectului- programă </a:t>
            </a:r>
            <a:r>
              <a:rPr lang="ro-RO" altLang="ro-RO" b="1" i="1">
                <a:solidFill>
                  <a:srgbClr val="0B5395"/>
                </a:solidFill>
              </a:rPr>
              <a:t>Managementul emoţiilor şi al abilităţilor sociale</a:t>
            </a:r>
            <a:endParaRPr lang="ro-RO" altLang="ro-RO" b="1">
              <a:solidFill>
                <a:srgbClr val="0B5395"/>
              </a:solidFill>
            </a:endParaRPr>
          </a:p>
          <a:p>
            <a:pPr eaLnBrk="1" hangingPunct="1"/>
            <a:endParaRPr lang="en-US" altLang="ro-RO" b="1">
              <a:solidFill>
                <a:srgbClr val="0B5395"/>
              </a:solidFill>
            </a:endParaRPr>
          </a:p>
          <a:p>
            <a:pPr eaLnBrk="1" hangingPunct="1"/>
            <a:r>
              <a:rPr lang="ro-RO" altLang="ro-RO" b="1">
                <a:solidFill>
                  <a:srgbClr val="0B5395"/>
                </a:solidFill>
              </a:rPr>
              <a:t>5 Rezultatele şi interpretarea lor</a:t>
            </a:r>
          </a:p>
          <a:p>
            <a:pPr eaLnBrk="1" hangingPunct="1"/>
            <a:endParaRPr lang="en-US" altLang="ro-RO" b="1">
              <a:solidFill>
                <a:srgbClr val="0B5395"/>
              </a:solidFill>
            </a:endParaRPr>
          </a:p>
          <a:p>
            <a:pPr eaLnBrk="1" hangingPunct="1"/>
            <a:r>
              <a:rPr lang="ro-RO" altLang="ro-RO" b="1">
                <a:solidFill>
                  <a:srgbClr val="0B5395"/>
                </a:solidFill>
              </a:rPr>
              <a:t>6 Concluzii şi discuţii</a:t>
            </a:r>
          </a:p>
        </p:txBody>
      </p:sp>
      <p:pic>
        <p:nvPicPr>
          <p:cNvPr id="18435" name="Picture 3" descr="C:\Users\WIN\Desktop\download.jpg">
            <a:extLst>
              <a:ext uri="{FF2B5EF4-FFF2-40B4-BE49-F238E27FC236}">
                <a16:creationId xmlns:a16="http://schemas.microsoft.com/office/drawing/2014/main" id="{27619B8D-C209-76AF-0D41-4E6872D96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663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stituent text 2">
            <a:extLst>
              <a:ext uri="{FF2B5EF4-FFF2-40B4-BE49-F238E27FC236}">
                <a16:creationId xmlns:a16="http://schemas.microsoft.com/office/drawing/2014/main" id="{F2AD43F7-6FD2-381B-511B-C9E78A5F4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0" y="152400"/>
            <a:ext cx="5181600" cy="6705600"/>
          </a:xfrm>
        </p:spPr>
        <p:txBody>
          <a:bodyPr/>
          <a:lstStyle/>
          <a:p>
            <a:r>
              <a:rPr lang="en-US" altLang="ro-RO" b="1">
                <a:solidFill>
                  <a:srgbClr val="0B5395"/>
                </a:solidFill>
              </a:rPr>
              <a:t>                               </a:t>
            </a:r>
            <a:r>
              <a:rPr lang="en-US" altLang="ro-RO" sz="1700" b="1">
                <a:solidFill>
                  <a:srgbClr val="0B5395"/>
                </a:solidFill>
              </a:rPr>
              <a:t>LAVINIA</a:t>
            </a:r>
            <a:endParaRPr lang="ro-RO" altLang="ro-RO" sz="1700" b="1">
              <a:solidFill>
                <a:srgbClr val="0B5395"/>
              </a:solidFill>
            </a:endParaRPr>
          </a:p>
          <a:p>
            <a:r>
              <a:rPr lang="ro-RO" altLang="ro-RO" sz="1700" b="1" u="sng">
                <a:solidFill>
                  <a:srgbClr val="0B5395"/>
                </a:solidFill>
              </a:rPr>
              <a:t>Puncte tari:</a:t>
            </a:r>
          </a:p>
          <a:p>
            <a:endParaRPr lang="ro-RO" altLang="ro-RO" sz="1700" b="1" u="sng">
              <a:solidFill>
                <a:srgbClr val="0B5395"/>
              </a:solidFill>
            </a:endParaRPr>
          </a:p>
          <a:p>
            <a:r>
              <a:rPr lang="ro-RO" altLang="ro-RO" sz="1700" b="1">
                <a:solidFill>
                  <a:srgbClr val="0B5395"/>
                </a:solidFill>
              </a:rPr>
              <a:t>-creşterea  interesului , a grijei faţă de ceilalţi  şi a spiritului de colaborare;</a:t>
            </a:r>
          </a:p>
          <a:p>
            <a:r>
              <a:rPr lang="ro-RO" altLang="ro-RO" sz="1700" b="1">
                <a:solidFill>
                  <a:srgbClr val="0B5395"/>
                </a:solidFill>
              </a:rPr>
              <a:t>-legături reciproce mai strânse cu copiii de aceeaşi vârstă;</a:t>
            </a:r>
          </a:p>
          <a:p>
            <a:r>
              <a:rPr lang="ro-RO" altLang="ro-RO" sz="1700" b="1">
                <a:solidFill>
                  <a:srgbClr val="0B5395"/>
                </a:solidFill>
              </a:rPr>
              <a:t>-simţ crescut al responsabilităţii;</a:t>
            </a:r>
          </a:p>
          <a:p>
            <a:r>
              <a:rPr lang="ro-RO" altLang="ro-RO" sz="1700" b="1">
                <a:solidFill>
                  <a:srgbClr val="0B5395"/>
                </a:solidFill>
              </a:rPr>
              <a:t>- atitudine mai pozitivă privind propriul eu, şcoala şi familia;</a:t>
            </a:r>
            <a:endParaRPr lang="en-US" altLang="ro-RO" sz="1700" b="1">
              <a:solidFill>
                <a:srgbClr val="0B5395"/>
              </a:solidFill>
            </a:endParaRPr>
          </a:p>
          <a:p>
            <a:r>
              <a:rPr lang="ro-RO" altLang="ro-RO" sz="1700" b="1">
                <a:solidFill>
                  <a:srgbClr val="0B5395"/>
                </a:solidFill>
              </a:rPr>
              <a:t>Îmbunătăţirea capacităţii de: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a-i asculta pe ceilalţi;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a suma punctul de vedere al altcuiva.</a:t>
            </a:r>
          </a:p>
          <a:p>
            <a:pPr>
              <a:buFontTx/>
              <a:buChar char="-"/>
            </a:pPr>
            <a:endParaRPr lang="ro-RO" altLang="ro-RO" sz="1700" b="1">
              <a:solidFill>
                <a:srgbClr val="0B5395"/>
              </a:solidFill>
            </a:endParaRPr>
          </a:p>
          <a:p>
            <a:r>
              <a:rPr lang="ro-RO" altLang="ro-RO" sz="1700" b="1" u="sng">
                <a:solidFill>
                  <a:srgbClr val="0B5395"/>
                </a:solidFill>
              </a:rPr>
              <a:t>Puncte slabe:</a:t>
            </a:r>
          </a:p>
          <a:p>
            <a:r>
              <a:rPr lang="ro-RO" altLang="ro-RO" sz="1700" b="1">
                <a:solidFill>
                  <a:srgbClr val="0B5395"/>
                </a:solidFill>
              </a:rPr>
              <a:t>-imaturitatea emoţională;</a:t>
            </a:r>
          </a:p>
          <a:p>
            <a:r>
              <a:rPr lang="ro-RO" altLang="ro-RO" sz="1700" b="1">
                <a:solidFill>
                  <a:srgbClr val="0B5395"/>
                </a:solidFill>
              </a:rPr>
              <a:t>-teamă,comportament de apărare;</a:t>
            </a:r>
          </a:p>
          <a:p>
            <a:r>
              <a:rPr lang="ro-RO" altLang="ro-RO" sz="1700" b="1">
                <a:solidFill>
                  <a:srgbClr val="0B5395"/>
                </a:solidFill>
              </a:rPr>
              <a:t>-frica de noutate, de schimbări;</a:t>
            </a:r>
          </a:p>
          <a:p>
            <a:r>
              <a:rPr lang="ro-RO" altLang="ro-RO" sz="1700" b="1">
                <a:solidFill>
                  <a:srgbClr val="0B5395"/>
                </a:solidFill>
              </a:rPr>
              <a:t>-lipsa onestităţii.</a:t>
            </a:r>
            <a:endParaRPr lang="en-US" altLang="ro-RO" sz="1700" b="1">
              <a:solidFill>
                <a:srgbClr val="0B5395"/>
              </a:solidFill>
            </a:endParaRPr>
          </a:p>
        </p:txBody>
      </p:sp>
      <p:pic>
        <p:nvPicPr>
          <p:cNvPr id="19459" name="Picture 4" descr="F:\foto copii nou\LAVINIA.jpg">
            <a:extLst>
              <a:ext uri="{FF2B5EF4-FFF2-40B4-BE49-F238E27FC236}">
                <a16:creationId xmlns:a16="http://schemas.microsoft.com/office/drawing/2014/main" id="{A477DCFC-CA12-6B81-5F84-967042BA8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stituent text 2">
            <a:extLst>
              <a:ext uri="{FF2B5EF4-FFF2-40B4-BE49-F238E27FC236}">
                <a16:creationId xmlns:a16="http://schemas.microsoft.com/office/drawing/2014/main" id="{B9916C05-865F-A3BC-5C9B-B75D8D7BA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228600"/>
            <a:ext cx="4800600" cy="6400800"/>
          </a:xfrm>
        </p:spPr>
        <p:txBody>
          <a:bodyPr/>
          <a:lstStyle/>
          <a:p>
            <a:r>
              <a:rPr lang="en-US" altLang="ro-RO"/>
              <a:t>                           </a:t>
            </a:r>
            <a:r>
              <a:rPr lang="en-US" altLang="ro-RO" b="1">
                <a:solidFill>
                  <a:srgbClr val="0B5395"/>
                </a:solidFill>
              </a:rPr>
              <a:t>BADEA</a:t>
            </a:r>
            <a:endParaRPr lang="ro-RO" altLang="ro-RO" b="1">
              <a:solidFill>
                <a:srgbClr val="0B5395"/>
              </a:solidFill>
            </a:endParaRPr>
          </a:p>
          <a:p>
            <a:r>
              <a:rPr lang="ro-RO" altLang="ro-RO" sz="1700" b="1" u="sng">
                <a:solidFill>
                  <a:srgbClr val="0B5395"/>
                </a:solidFill>
              </a:rPr>
              <a:t>Puncte tari:</a:t>
            </a:r>
          </a:p>
          <a:p>
            <a:endParaRPr lang="ro-RO" altLang="ro-RO" sz="1700" b="1" u="sng">
              <a:solidFill>
                <a:srgbClr val="0B5395"/>
              </a:solidFill>
            </a:endParaRP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conduită mai puţin agresivă sau autodistructivă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-frecvenţă redusă a insultelor verbale şi încăierărilor;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număr mai mic de pedepse;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impulsivitate redusă, mai mult autocontrol;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mai bune rezultate la verificările şcolare;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spirit de colaborare şi disponibilitate;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îmbunătăţirea capacităţii de a rezolva problemele  din relaţiile cu ceilalţi.</a:t>
            </a:r>
          </a:p>
          <a:p>
            <a:pPr>
              <a:buFontTx/>
              <a:buChar char="-"/>
            </a:pPr>
            <a:endParaRPr lang="ro-RO" altLang="ro-RO" sz="1700" b="1">
              <a:solidFill>
                <a:srgbClr val="0B5395"/>
              </a:solidFill>
            </a:endParaRPr>
          </a:p>
          <a:p>
            <a:pPr>
              <a:buFontTx/>
              <a:buChar char="-"/>
            </a:pPr>
            <a:r>
              <a:rPr lang="ro-RO" altLang="ro-RO" sz="1700" b="1" u="sng">
                <a:solidFill>
                  <a:srgbClr val="0B5395"/>
                </a:solidFill>
              </a:rPr>
              <a:t>Puncte slabe:</a:t>
            </a:r>
          </a:p>
          <a:p>
            <a:pPr>
              <a:buFontTx/>
              <a:buChar char="-"/>
            </a:pPr>
            <a:endParaRPr lang="ro-RO" altLang="ro-RO" sz="1700" b="1">
              <a:solidFill>
                <a:srgbClr val="0B5395"/>
              </a:solidFill>
            </a:endParaRP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întârziere în apariţia şi organizarea formelor diferenţiate de reacţii afective şi de comportament afectiv;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instabilitate psiho-afectivă relaţională, impulsivitate</a:t>
            </a:r>
          </a:p>
          <a:p>
            <a:pPr>
              <a:buFontTx/>
              <a:buChar char="-"/>
            </a:pPr>
            <a:endParaRPr lang="ro-RO" altLang="ro-RO" sz="1700" b="1"/>
          </a:p>
          <a:p>
            <a:pPr>
              <a:buFontTx/>
              <a:buChar char="-"/>
            </a:pPr>
            <a:endParaRPr lang="ro-RO" altLang="ro-RO" sz="1600" b="1"/>
          </a:p>
          <a:p>
            <a:pPr>
              <a:buFontTx/>
              <a:buChar char="-"/>
            </a:pPr>
            <a:endParaRPr lang="ro-RO" altLang="ro-RO" sz="1600" b="1"/>
          </a:p>
          <a:p>
            <a:endParaRPr lang="ro-RO" altLang="ro-RO"/>
          </a:p>
          <a:p>
            <a:endParaRPr lang="en-US" altLang="ro-RO"/>
          </a:p>
        </p:txBody>
      </p:sp>
      <p:pic>
        <p:nvPicPr>
          <p:cNvPr id="20483" name="Picture 4" descr="F:\foto copii nou\BADEA.jpg">
            <a:extLst>
              <a:ext uri="{FF2B5EF4-FFF2-40B4-BE49-F238E27FC236}">
                <a16:creationId xmlns:a16="http://schemas.microsoft.com/office/drawing/2014/main" id="{70883930-B8D9-E1DD-F2DB-987D22E0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stituent text 2">
            <a:extLst>
              <a:ext uri="{FF2B5EF4-FFF2-40B4-BE49-F238E27FC236}">
                <a16:creationId xmlns:a16="http://schemas.microsoft.com/office/drawing/2014/main" id="{AF189A7C-D161-C7E0-4AAD-4D445CDC9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00" y="152400"/>
            <a:ext cx="4343400" cy="6248400"/>
          </a:xfrm>
        </p:spPr>
        <p:txBody>
          <a:bodyPr/>
          <a:lstStyle/>
          <a:p>
            <a:r>
              <a:rPr lang="en-US" altLang="ro-RO" b="1">
                <a:solidFill>
                  <a:srgbClr val="0B5395"/>
                </a:solidFill>
              </a:rPr>
              <a:t>                     </a:t>
            </a:r>
            <a:r>
              <a:rPr lang="ro-RO" altLang="ro-RO" b="1">
                <a:solidFill>
                  <a:srgbClr val="0B5395"/>
                </a:solidFill>
              </a:rPr>
              <a:t>   </a:t>
            </a:r>
            <a:r>
              <a:rPr lang="en-US" altLang="ro-RO" b="1">
                <a:solidFill>
                  <a:srgbClr val="0B5395"/>
                </a:solidFill>
              </a:rPr>
              <a:t>GOGU</a:t>
            </a:r>
            <a:endParaRPr lang="ro-RO" altLang="ro-RO" b="1">
              <a:solidFill>
                <a:srgbClr val="0B5395"/>
              </a:solidFill>
            </a:endParaRPr>
          </a:p>
          <a:p>
            <a:r>
              <a:rPr lang="ro-RO" altLang="ro-RO" sz="1800" b="1" u="sng">
                <a:solidFill>
                  <a:srgbClr val="0B5395"/>
                </a:solidFill>
              </a:rPr>
              <a:t>Puncte tari:</a:t>
            </a:r>
          </a:p>
          <a:p>
            <a:pPr>
              <a:buFontTx/>
              <a:buChar char="-"/>
            </a:pPr>
            <a:r>
              <a:rPr lang="ro-RO" altLang="ro-RO" sz="1600" b="1">
                <a:solidFill>
                  <a:srgbClr val="0B5395"/>
                </a:solidFill>
              </a:rPr>
              <a:t>frecvenţă redusă a insultelor  verbale;</a:t>
            </a:r>
          </a:p>
          <a:p>
            <a:pPr>
              <a:buFontTx/>
              <a:buChar char="-"/>
            </a:pPr>
            <a:r>
              <a:rPr lang="ro-RO" altLang="ro-RO" sz="1600" b="1">
                <a:solidFill>
                  <a:srgbClr val="0B5395"/>
                </a:solidFill>
              </a:rPr>
              <a:t> număr mai mic de pedepse;</a:t>
            </a:r>
          </a:p>
          <a:p>
            <a:pPr>
              <a:buFontTx/>
              <a:buChar char="-"/>
            </a:pPr>
            <a:r>
              <a:rPr lang="ro-RO" altLang="ro-RO" sz="1600" b="1">
                <a:solidFill>
                  <a:srgbClr val="0B5395"/>
                </a:solidFill>
              </a:rPr>
              <a:t> simţ crescut al responsabilităţii;</a:t>
            </a:r>
          </a:p>
          <a:p>
            <a:pPr>
              <a:buFontTx/>
              <a:buChar char="-"/>
            </a:pPr>
            <a:r>
              <a:rPr lang="ro-RO" altLang="ro-RO" sz="1600" b="1">
                <a:solidFill>
                  <a:srgbClr val="0B5395"/>
                </a:solidFill>
              </a:rPr>
              <a:t> o mai mare capacitate de concentrare a  atenţiei</a:t>
            </a:r>
          </a:p>
          <a:p>
            <a:r>
              <a:rPr lang="ro-RO" altLang="ro-RO" sz="1600" b="1">
                <a:solidFill>
                  <a:srgbClr val="0B5395"/>
                </a:solidFill>
              </a:rPr>
              <a:t>asupra temei avută în faţă;</a:t>
            </a:r>
          </a:p>
          <a:p>
            <a:pPr>
              <a:buFontTx/>
              <a:buChar char="-"/>
            </a:pPr>
            <a:r>
              <a:rPr lang="ro-RO" altLang="ro-RO" sz="1600" b="1">
                <a:solidFill>
                  <a:srgbClr val="0B5395"/>
                </a:solidFill>
              </a:rPr>
              <a:t>siguranţă de sine  şi capacitate de a comunica;</a:t>
            </a:r>
          </a:p>
          <a:p>
            <a:pPr>
              <a:buFontTx/>
              <a:buChar char="-"/>
            </a:pPr>
            <a:r>
              <a:rPr lang="ro-RO" altLang="ro-RO" sz="1600" b="1">
                <a:solidFill>
                  <a:srgbClr val="0B5395"/>
                </a:solidFill>
              </a:rPr>
              <a:t>individualism mai scăzut.</a:t>
            </a:r>
          </a:p>
          <a:p>
            <a:pPr>
              <a:buFontTx/>
              <a:buChar char="-"/>
            </a:pPr>
            <a:r>
              <a:rPr lang="ro-RO" altLang="ro-RO" sz="1600" b="1">
                <a:solidFill>
                  <a:srgbClr val="0B5395"/>
                </a:solidFill>
              </a:rPr>
              <a:t> simpatie şi sociabilitate.</a:t>
            </a:r>
          </a:p>
          <a:p>
            <a:pPr>
              <a:buFontTx/>
              <a:buChar char="-"/>
            </a:pPr>
            <a:endParaRPr lang="ro-RO" altLang="ro-RO" sz="1600" b="1">
              <a:solidFill>
                <a:srgbClr val="0B5395"/>
              </a:solidFill>
            </a:endParaRPr>
          </a:p>
          <a:p>
            <a:pPr>
              <a:buFontTx/>
              <a:buChar char="-"/>
            </a:pPr>
            <a:r>
              <a:rPr lang="ro-RO" altLang="ro-RO" sz="1600" b="1" u="sng">
                <a:solidFill>
                  <a:srgbClr val="0B5395"/>
                </a:solidFill>
              </a:rPr>
              <a:t>Puncte slabe:</a:t>
            </a:r>
          </a:p>
          <a:p>
            <a:pPr>
              <a:buFontTx/>
              <a:buChar char="-"/>
            </a:pPr>
            <a:r>
              <a:rPr lang="ro-RO" altLang="ro-RO" sz="1600" b="1">
                <a:solidFill>
                  <a:srgbClr val="0B5395"/>
                </a:solidFill>
              </a:rPr>
              <a:t> crize de afect manifestate prin agitaţie motorie, ţipete, atac;</a:t>
            </a:r>
          </a:p>
          <a:p>
            <a:pPr>
              <a:buFontTx/>
              <a:buChar char="-"/>
            </a:pPr>
            <a:r>
              <a:rPr lang="ro-RO" altLang="ro-RO" sz="1600" b="1">
                <a:solidFill>
                  <a:srgbClr val="0B5395"/>
                </a:solidFill>
              </a:rPr>
              <a:t>Instabilitate psiho-afectivă  relaţională, impulsivitate;</a:t>
            </a:r>
          </a:p>
          <a:p>
            <a:pPr>
              <a:buFontTx/>
              <a:buChar char="-"/>
            </a:pPr>
            <a:r>
              <a:rPr lang="ro-RO" altLang="ro-RO" sz="1600" b="1">
                <a:solidFill>
                  <a:srgbClr val="0B5395"/>
                </a:solidFill>
              </a:rPr>
              <a:t>Lipsa onestităţii;</a:t>
            </a:r>
          </a:p>
          <a:p>
            <a:pPr>
              <a:buFontTx/>
              <a:buChar char="-"/>
            </a:pPr>
            <a:r>
              <a:rPr lang="ro-RO" altLang="ro-RO" sz="1600" b="1">
                <a:solidFill>
                  <a:srgbClr val="0B5395"/>
                </a:solidFill>
              </a:rPr>
              <a:t>- sfidarea şi nerespectarea regulilor de comportament impuse de grup şi colectivitate.</a:t>
            </a:r>
            <a:endParaRPr lang="en-US" altLang="ro-RO" sz="1600" b="1">
              <a:solidFill>
                <a:srgbClr val="0B5395"/>
              </a:solidFill>
            </a:endParaRPr>
          </a:p>
        </p:txBody>
      </p:sp>
      <p:pic>
        <p:nvPicPr>
          <p:cNvPr id="21507" name="Picture 4" descr="F:\foto copii nou\GOGU.jpg">
            <a:extLst>
              <a:ext uri="{FF2B5EF4-FFF2-40B4-BE49-F238E27FC236}">
                <a16:creationId xmlns:a16="http://schemas.microsoft.com/office/drawing/2014/main" id="{2D0ED27E-C7C1-81E8-FB5A-7B27CFBB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stituent text 2">
            <a:extLst>
              <a:ext uri="{FF2B5EF4-FFF2-40B4-BE49-F238E27FC236}">
                <a16:creationId xmlns:a16="http://schemas.microsoft.com/office/drawing/2014/main" id="{360BCD46-148F-4D98-8411-B9AACE9B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00" y="152400"/>
            <a:ext cx="4572000" cy="6705600"/>
          </a:xfrm>
        </p:spPr>
        <p:txBody>
          <a:bodyPr/>
          <a:lstStyle/>
          <a:p>
            <a:r>
              <a:rPr lang="en-US" altLang="ro-RO" b="1">
                <a:solidFill>
                  <a:srgbClr val="0B5395"/>
                </a:solidFill>
              </a:rPr>
              <a:t>                       COSTI</a:t>
            </a:r>
            <a:endParaRPr lang="ro-RO" altLang="ro-RO" b="1">
              <a:solidFill>
                <a:srgbClr val="0B5395"/>
              </a:solidFill>
            </a:endParaRPr>
          </a:p>
          <a:p>
            <a:r>
              <a:rPr lang="ro-RO" altLang="ro-RO" sz="1700" b="1" u="sng">
                <a:solidFill>
                  <a:srgbClr val="0B5395"/>
                </a:solidFill>
              </a:rPr>
              <a:t>Puncte tari: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sentimente mai pozitive privind propriul eu, şcoala şi familia;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o mai mare capacitate de concentrare a  atenţiei</a:t>
            </a:r>
          </a:p>
          <a:p>
            <a:r>
              <a:rPr lang="ro-RO" altLang="ro-RO" sz="1700" b="1">
                <a:solidFill>
                  <a:srgbClr val="0B5395"/>
                </a:solidFill>
              </a:rPr>
              <a:t>asupra temei avută în faţă;</a:t>
            </a:r>
          </a:p>
          <a:p>
            <a:r>
              <a:rPr lang="ro-RO" altLang="ro-RO" sz="1700" b="1">
                <a:solidFill>
                  <a:srgbClr val="0B5395"/>
                </a:solidFill>
              </a:rPr>
              <a:t>-impulsivitate redusă, mai mult autocontrol;</a:t>
            </a:r>
          </a:p>
          <a:p>
            <a:r>
              <a:rPr lang="ro-RO" altLang="ro-RO" sz="1700" b="1">
                <a:solidFill>
                  <a:srgbClr val="0B5395"/>
                </a:solidFill>
              </a:rPr>
              <a:t>-creşterea dispoziţiei la colaborare în grup, precum şi un individualism mai scăzut;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sensibilitate faţă de sentimentele celorlalţi;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îmbunătăţirea capacităţii de a-i asculta pe ceilalţi , de a analiza şi înţelege situaţiile de viaţă.</a:t>
            </a:r>
          </a:p>
          <a:p>
            <a:pPr>
              <a:buFontTx/>
              <a:buChar char="-"/>
            </a:pPr>
            <a:endParaRPr lang="ro-RO" altLang="ro-RO" sz="1700" b="1">
              <a:solidFill>
                <a:srgbClr val="0B5395"/>
              </a:solidFill>
            </a:endParaRPr>
          </a:p>
          <a:p>
            <a:pPr>
              <a:buFontTx/>
              <a:buChar char="-"/>
            </a:pPr>
            <a:r>
              <a:rPr lang="ro-RO" altLang="ro-RO" sz="1700" b="1" u="sng">
                <a:solidFill>
                  <a:srgbClr val="0B5395"/>
                </a:solidFill>
              </a:rPr>
              <a:t>Puncte slabe: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renunţare în urma insucceselor  repetate;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frică de noutate, de schimbări, de relaţii;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lipsa onestităţii;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imaturitate emoţională.</a:t>
            </a:r>
          </a:p>
          <a:p>
            <a:pPr>
              <a:buFontTx/>
              <a:buChar char="-"/>
            </a:pPr>
            <a:endParaRPr lang="ro-RO" altLang="ro-RO" sz="1600" b="1" u="sng"/>
          </a:p>
          <a:p>
            <a:pPr>
              <a:buFontTx/>
              <a:buChar char="-"/>
            </a:pPr>
            <a:endParaRPr lang="ro-RO" altLang="ro-RO" sz="1600" b="1" u="sng"/>
          </a:p>
          <a:p>
            <a:pPr>
              <a:buFontTx/>
              <a:buChar char="-"/>
            </a:pPr>
            <a:endParaRPr lang="ro-RO" altLang="ro-RO" sz="1600" b="1" u="sng"/>
          </a:p>
          <a:p>
            <a:pPr>
              <a:buFontTx/>
              <a:buChar char="-"/>
            </a:pPr>
            <a:endParaRPr lang="ro-RO" altLang="ro-RO" sz="1600"/>
          </a:p>
          <a:p>
            <a:pPr>
              <a:buFontTx/>
              <a:buChar char="-"/>
            </a:pPr>
            <a:endParaRPr lang="ro-RO" altLang="ro-RO" sz="1600"/>
          </a:p>
          <a:p>
            <a:endParaRPr lang="ro-RO" altLang="ro-RO"/>
          </a:p>
          <a:p>
            <a:endParaRPr lang="ro-RO" altLang="ro-RO"/>
          </a:p>
          <a:p>
            <a:endParaRPr lang="ro-RO" altLang="ro-RO"/>
          </a:p>
          <a:p>
            <a:endParaRPr lang="en-US" altLang="ro-RO"/>
          </a:p>
        </p:txBody>
      </p:sp>
      <p:pic>
        <p:nvPicPr>
          <p:cNvPr id="22531" name="Picture 4" descr="F:\foto copii nou\COSTI.jpg">
            <a:extLst>
              <a:ext uri="{FF2B5EF4-FFF2-40B4-BE49-F238E27FC236}">
                <a16:creationId xmlns:a16="http://schemas.microsoft.com/office/drawing/2014/main" id="{F1DD58D1-659E-376F-B153-F45B5F55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stituent text 2">
            <a:extLst>
              <a:ext uri="{FF2B5EF4-FFF2-40B4-BE49-F238E27FC236}">
                <a16:creationId xmlns:a16="http://schemas.microsoft.com/office/drawing/2014/main" id="{AD492FCA-4DC4-B018-2748-0EE4044BD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00" y="228600"/>
            <a:ext cx="4876800" cy="6629400"/>
          </a:xfrm>
        </p:spPr>
        <p:txBody>
          <a:bodyPr/>
          <a:lstStyle/>
          <a:p>
            <a:r>
              <a:rPr lang="en-US" altLang="ro-RO" b="1">
                <a:solidFill>
                  <a:srgbClr val="0B5395"/>
                </a:solidFill>
              </a:rPr>
              <a:t>                         GRIGORE</a:t>
            </a:r>
            <a:endParaRPr lang="ro-RO" altLang="ro-RO" b="1">
              <a:solidFill>
                <a:srgbClr val="0B5395"/>
              </a:solidFill>
            </a:endParaRPr>
          </a:p>
          <a:p>
            <a:r>
              <a:rPr lang="ro-RO" altLang="ro-RO" sz="1700" b="1" u="sng">
                <a:solidFill>
                  <a:srgbClr val="0B5395"/>
                </a:solidFill>
              </a:rPr>
              <a:t>Puncte tari: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conduită mai puţin agresivă sau autodistructivă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-frecvenţă redusă a insultelor verbale şi încăierărilor;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număr mai mic de pedepse;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impulsivitate redusă, mai mult autocontrol;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mai bune rezultate la verificările şcolare;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spirit de colaborare şi disponibilitate;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îmbunătăţirea capacităţii de a rezolva problemele  din relaţiile cu ceilalţi.</a:t>
            </a:r>
          </a:p>
          <a:p>
            <a:pPr>
              <a:buFontTx/>
              <a:buChar char="-"/>
            </a:pPr>
            <a:endParaRPr lang="ro-RO" altLang="ro-RO" sz="1700" b="1">
              <a:solidFill>
                <a:srgbClr val="0B5395"/>
              </a:solidFill>
            </a:endParaRPr>
          </a:p>
          <a:p>
            <a:pPr>
              <a:buFontTx/>
              <a:buChar char="-"/>
            </a:pPr>
            <a:r>
              <a:rPr lang="ro-RO" altLang="ro-RO" sz="1700" b="1" u="sng">
                <a:solidFill>
                  <a:srgbClr val="0B5395"/>
                </a:solidFill>
              </a:rPr>
              <a:t>Puncte slabe:</a:t>
            </a:r>
          </a:p>
          <a:p>
            <a:pPr>
              <a:buFontTx/>
              <a:buChar char="-"/>
            </a:pPr>
            <a:endParaRPr lang="ro-RO" altLang="ro-RO" sz="1700" b="1">
              <a:solidFill>
                <a:srgbClr val="0B5395"/>
              </a:solidFill>
            </a:endParaRP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întârziere în apariţia şi organizarea formelor diferenţiate de reacţii afective şi de comportament afectiv;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instabilitate psiho-afectivă relaţională, impulsivitate</a:t>
            </a:r>
          </a:p>
          <a:p>
            <a:endParaRPr lang="en-US" altLang="ro-RO" b="1">
              <a:solidFill>
                <a:srgbClr val="0B5395"/>
              </a:solidFill>
            </a:endParaRPr>
          </a:p>
        </p:txBody>
      </p:sp>
      <p:pic>
        <p:nvPicPr>
          <p:cNvPr id="23555" name="Picture 4" descr="F:\foto copii nou\GRIGORE.jpg">
            <a:extLst>
              <a:ext uri="{FF2B5EF4-FFF2-40B4-BE49-F238E27FC236}">
                <a16:creationId xmlns:a16="http://schemas.microsoft.com/office/drawing/2014/main" id="{28282D22-BE8E-8C07-62C5-3B57F89F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stituent text 2">
            <a:extLst>
              <a:ext uri="{FF2B5EF4-FFF2-40B4-BE49-F238E27FC236}">
                <a16:creationId xmlns:a16="http://schemas.microsoft.com/office/drawing/2014/main" id="{EA2AFE40-1245-56DE-D7DB-8E0AD3C8A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00" y="381000"/>
            <a:ext cx="4648200" cy="6019800"/>
          </a:xfrm>
        </p:spPr>
        <p:txBody>
          <a:bodyPr/>
          <a:lstStyle/>
          <a:p>
            <a:r>
              <a:rPr lang="en-US" altLang="ro-RO" sz="1700" b="1"/>
              <a:t>                            </a:t>
            </a:r>
            <a:r>
              <a:rPr lang="en-US" altLang="ro-RO" sz="1700" b="1">
                <a:solidFill>
                  <a:srgbClr val="0B5395"/>
                </a:solidFill>
              </a:rPr>
              <a:t>VASILE</a:t>
            </a:r>
            <a:endParaRPr lang="ro-RO" altLang="ro-RO" sz="1700" b="1">
              <a:solidFill>
                <a:srgbClr val="0B5395"/>
              </a:solidFill>
            </a:endParaRPr>
          </a:p>
          <a:p>
            <a:endParaRPr lang="ro-RO" altLang="ro-RO" sz="1700" b="1">
              <a:solidFill>
                <a:srgbClr val="0B5395"/>
              </a:solidFill>
            </a:endParaRPr>
          </a:p>
          <a:p>
            <a:r>
              <a:rPr lang="ro-RO" altLang="ro-RO" sz="1700" b="1" u="sng">
                <a:solidFill>
                  <a:srgbClr val="0B5395"/>
                </a:solidFill>
              </a:rPr>
              <a:t>Puncte tari: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o mai mare capacitate de concentrare a atenţiei asupra temei avută în faţă;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mai puţină singurătate  şi anxietate în raporturile sociale;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siguranţă de sine şi capacitate de a comunica;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îmbunătăţire a capacităţii de a-i asculta pe ceilalţi şi de a suma punctul de vedere al altcuiva.</a:t>
            </a:r>
          </a:p>
          <a:p>
            <a:pPr>
              <a:buFontTx/>
              <a:buChar char="-"/>
            </a:pPr>
            <a:endParaRPr lang="ro-RO" altLang="ro-RO" sz="1700" b="1">
              <a:solidFill>
                <a:srgbClr val="0B5395"/>
              </a:solidFill>
            </a:endParaRPr>
          </a:p>
          <a:p>
            <a:pPr>
              <a:buFontTx/>
              <a:buChar char="-"/>
            </a:pPr>
            <a:r>
              <a:rPr lang="ro-RO" altLang="ro-RO" sz="1700" b="1" u="sng">
                <a:solidFill>
                  <a:srgbClr val="0B5395"/>
                </a:solidFill>
              </a:rPr>
              <a:t>Puncte slabe: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întârziere în apariţia şi organizarea formelor diferenţiate de reacţii afective şi de comportament afectiv;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teamă, comportament de apărare;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insensibilitate afectivă, egoism;</a:t>
            </a:r>
          </a:p>
          <a:p>
            <a:pPr>
              <a:buFontTx/>
              <a:buChar char="-"/>
            </a:pPr>
            <a:r>
              <a:rPr lang="ro-RO" altLang="ro-RO" sz="1700" b="1">
                <a:solidFill>
                  <a:srgbClr val="0B5395"/>
                </a:solidFill>
              </a:rPr>
              <a:t> accese de furie.</a:t>
            </a:r>
          </a:p>
          <a:p>
            <a:pPr>
              <a:buFontTx/>
              <a:buChar char="-"/>
            </a:pPr>
            <a:endParaRPr lang="ro-RO" altLang="ro-RO" sz="1700" b="1">
              <a:solidFill>
                <a:srgbClr val="0B5395"/>
              </a:solidFill>
            </a:endParaRPr>
          </a:p>
          <a:p>
            <a:endParaRPr lang="ro-RO" altLang="ro-RO"/>
          </a:p>
          <a:p>
            <a:endParaRPr lang="en-US" altLang="ro-RO"/>
          </a:p>
        </p:txBody>
      </p:sp>
      <p:pic>
        <p:nvPicPr>
          <p:cNvPr id="24579" name="Picture 4" descr="F:\foto copii nou\VASILE.jpg">
            <a:extLst>
              <a:ext uri="{FF2B5EF4-FFF2-40B4-BE49-F238E27FC236}">
                <a16:creationId xmlns:a16="http://schemas.microsoft.com/office/drawing/2014/main" id="{272BDE9E-A51F-D57A-2575-F02FE699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>
            <a:extLst>
              <a:ext uri="{FF2B5EF4-FFF2-40B4-BE49-F238E27FC236}">
                <a16:creationId xmlns:a16="http://schemas.microsoft.com/office/drawing/2014/main" id="{C36D15E7-F896-344F-2576-E7DF5601E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457200"/>
            <a:ext cx="8610600" cy="6172200"/>
          </a:xfrm>
        </p:spPr>
        <p:txBody>
          <a:bodyPr/>
          <a:lstStyle/>
          <a:p>
            <a:pPr algn="ctr" eaLnBrk="1" hangingPunct="1"/>
            <a:endParaRPr lang="ro-RO" altLang="ro-RO" sz="16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o-RO" altLang="ro-RO" sz="2500" b="1">
              <a:solidFill>
                <a:srgbClr val="0B5395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ro-RO" altLang="ro-RO" sz="2500" b="1">
              <a:solidFill>
                <a:srgbClr val="0B5395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ro-RO" altLang="ro-RO" sz="2500" b="1">
              <a:solidFill>
                <a:srgbClr val="0B5395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ro-RO" altLang="ro-RO" sz="2500" b="1">
              <a:solidFill>
                <a:srgbClr val="0B5395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o-RO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Obiectivul principal al educaţiei speciale rămâne integrarea socială a copiilor cu CES.</a:t>
            </a:r>
          </a:p>
          <a:p>
            <a:pPr eaLnBrk="1" hangingPunct="1"/>
            <a:r>
              <a:rPr lang="ro-RO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Cercetările au arătat că succesul nostru în viaţă depinde în mare măsură de  capacitatea noastră de a înţelege emoţiile şi de a le dirija astfel încât să lucreze pentru noi şi mai puţin de inteligenţa academică.</a:t>
            </a:r>
          </a:p>
          <a:p>
            <a:pPr eaLnBrk="1" hangingPunct="1"/>
            <a:endParaRPr lang="ro-RO" altLang="ro-RO" sz="1600" b="1">
              <a:solidFill>
                <a:srgbClr val="0B5395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o-RO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Dezvoltarea abilităţilor emoţionale şi sociale la copiii cu CES  pot compensa nivelul scăzut al inteligenţei cognitive, astfel încât aceştia se vor putea integra mai eficient în şcoală şi în societate.</a:t>
            </a:r>
          </a:p>
          <a:p>
            <a:pPr eaLnBrk="1" hangingPunct="1"/>
            <a:endParaRPr lang="en-US" altLang="ro-RO" sz="1600" b="1">
              <a:solidFill>
                <a:srgbClr val="0B5395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Terapia emo</a:t>
            </a:r>
            <a:r>
              <a:rPr lang="ro-RO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ţională şi cea socială îi ajută pe copii să câştige pe partea de independenţă, asertivitate, spontaneitate şi exprimare a emoţiilor precum şi să folosească în relaţiile sociale achiziţiile din sfera cognitivă.</a:t>
            </a:r>
          </a:p>
          <a:p>
            <a:pPr eaLnBrk="1" hangingPunct="1"/>
            <a:endParaRPr lang="ro-RO" altLang="ro-RO" sz="1600" b="1">
              <a:solidFill>
                <a:srgbClr val="0B5395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o-RO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Scopul principal al terapiei socio-emoţionale este aşadar armonizarea într-un tot unitar a celor patru arii: cognitiv</a:t>
            </a:r>
            <a:r>
              <a:rPr lang="en-US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a</a:t>
            </a:r>
            <a:r>
              <a:rPr lang="ro-RO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, comportamental</a:t>
            </a:r>
            <a:r>
              <a:rPr lang="en-US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a</a:t>
            </a:r>
            <a:r>
              <a:rPr lang="ro-RO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, emoţional</a:t>
            </a:r>
            <a:r>
              <a:rPr lang="en-US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a</a:t>
            </a:r>
            <a:r>
              <a:rPr lang="ro-RO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 şi social</a:t>
            </a:r>
            <a:r>
              <a:rPr lang="en-US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a</a:t>
            </a:r>
            <a:r>
              <a:rPr lang="ro-RO" altLang="ro-RO" sz="1600" b="1">
                <a:solidFill>
                  <a:srgbClr val="0B5395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ro-RO" sz="250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F:\poze copii internet\Fotografii-copii-Irina-Rempel08.jpg">
            <a:extLst>
              <a:ext uri="{FF2B5EF4-FFF2-40B4-BE49-F238E27FC236}">
                <a16:creationId xmlns:a16="http://schemas.microsoft.com/office/drawing/2014/main" id="{E26BDB38-6A16-4591-B157-6AA14542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656B604-05E2-433F-1CD4-5CBD7C0E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52400"/>
            <a:ext cx="6400800" cy="5334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Andalus" pitchFamily="18" charset="-78"/>
              </a:rPr>
              <a:t>Inteligenţa</a:t>
            </a:r>
            <a:r>
              <a:rPr lang="vi-VN" sz="60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Andalus" pitchFamily="18" charset="-78"/>
              </a:rPr>
              <a:t> </a:t>
            </a:r>
            <a:r>
              <a:rPr lang="vi-VN"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Andalus" pitchFamily="18" charset="-78"/>
              </a:rPr>
              <a:t>emoţională</a:t>
            </a:r>
            <a:endParaRPr sz="2800">
              <a:solidFill>
                <a:schemeClr val="accent1">
                  <a:lumMod val="75000"/>
                </a:schemeClr>
              </a:solidFill>
              <a:latin typeface="Algerian" pitchFamily="82" charset="0"/>
              <a:cs typeface="Andalus" pitchFamily="18" charset="-78"/>
            </a:endParaRPr>
          </a:p>
        </p:txBody>
      </p:sp>
      <p:sp>
        <p:nvSpPr>
          <p:cNvPr id="9219" name="Substituent text 2">
            <a:extLst>
              <a:ext uri="{FF2B5EF4-FFF2-40B4-BE49-F238E27FC236}">
                <a16:creationId xmlns:a16="http://schemas.microsoft.com/office/drawing/2014/main" id="{A4D80EA4-7B8A-0645-84CE-E75E5D41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800" y="685800"/>
            <a:ext cx="67818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o-RO" altLang="ro-RO" sz="1900" u="sng">
                <a:solidFill>
                  <a:srgbClr val="0B5395"/>
                </a:solidFill>
              </a:rPr>
              <a:t>Introducere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o-RO" sz="1700">
                <a:solidFill>
                  <a:srgbClr val="0B5395"/>
                </a:solidFill>
              </a:rPr>
              <a:t>Darwin a fost primul care a constatat universalitatea expresiilor emo</a:t>
            </a:r>
            <a:r>
              <a:rPr lang="ro-RO" altLang="ro-RO" sz="1700">
                <a:solidFill>
                  <a:srgbClr val="0B5395"/>
                </a:solidFill>
              </a:rPr>
              <a:t>ţionale(sunt întipărite în SN)- argument în teoria sa evoluţionistă.</a:t>
            </a:r>
          </a:p>
          <a:p>
            <a:pPr eaLnBrk="1" hangingPunct="1">
              <a:lnSpc>
                <a:spcPct val="90000"/>
              </a:lnSpc>
            </a:pPr>
            <a:r>
              <a:rPr lang="ro-RO" altLang="ro-RO" sz="1700">
                <a:solidFill>
                  <a:srgbClr val="0B5395"/>
                </a:solidFill>
              </a:rPr>
              <a:t>Paul Eckman de la Univ. California susţine că 4 dintre expresiile faciale sunt recunoscute de toate culturile din întrega lume, fiind universale.</a:t>
            </a:r>
          </a:p>
          <a:p>
            <a:pPr eaLnBrk="1" hangingPunct="1">
              <a:lnSpc>
                <a:spcPct val="90000"/>
              </a:lnSpc>
            </a:pPr>
            <a:r>
              <a:rPr lang="ro-RO" altLang="ro-RO" sz="1700">
                <a:solidFill>
                  <a:srgbClr val="0B5395"/>
                </a:solidFill>
              </a:rPr>
              <a:t>În 1920, E. L. Thorndike defi</a:t>
            </a:r>
            <a:r>
              <a:rPr lang="en-US" altLang="ro-RO" sz="1700">
                <a:solidFill>
                  <a:srgbClr val="0B5395"/>
                </a:solidFill>
              </a:rPr>
              <a:t>neste</a:t>
            </a:r>
            <a:r>
              <a:rPr lang="ro-RO" altLang="ro-RO" sz="1700">
                <a:solidFill>
                  <a:srgbClr val="0B5395"/>
                </a:solidFill>
              </a:rPr>
              <a:t> IE ca </a:t>
            </a:r>
            <a:r>
              <a:rPr lang="ro-RO" altLang="ro-RO" sz="1700" b="1">
                <a:solidFill>
                  <a:srgbClr val="0B5395"/>
                </a:solidFill>
              </a:rPr>
              <a:t>inteligenţă socială</a:t>
            </a:r>
            <a:r>
              <a:rPr lang="en-US" altLang="ro-RO" sz="1700" b="1">
                <a:solidFill>
                  <a:srgbClr val="0B5395"/>
                </a:solidFill>
              </a:rPr>
              <a:t>.</a:t>
            </a:r>
            <a:endParaRPr lang="ro-RO" altLang="ro-RO" sz="1700" b="1">
              <a:solidFill>
                <a:srgbClr val="0B539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o-RO" altLang="ro-RO" sz="1700">
                <a:solidFill>
                  <a:srgbClr val="0B5395"/>
                </a:solidFill>
              </a:rPr>
              <a:t>În  1983 Gardner  a expus </a:t>
            </a:r>
            <a:r>
              <a:rPr lang="ro-RO" altLang="ro-RO" sz="1700" b="1">
                <a:solidFill>
                  <a:srgbClr val="0B5395"/>
                </a:solidFill>
              </a:rPr>
              <a:t>teoria inteligenţelor multiple,</a:t>
            </a:r>
            <a:r>
              <a:rPr lang="ro-RO" altLang="ro-RO" sz="1700">
                <a:solidFill>
                  <a:srgbClr val="0B5395"/>
                </a:solidFill>
              </a:rPr>
              <a:t> descriind  două forme de inteligenţă : </a:t>
            </a:r>
            <a:r>
              <a:rPr lang="ro-RO" altLang="ro-RO" sz="1700" b="1">
                <a:solidFill>
                  <a:srgbClr val="0B5395"/>
                </a:solidFill>
              </a:rPr>
              <a:t>intrapersonală şi interpersonală</a:t>
            </a:r>
            <a:r>
              <a:rPr lang="en-US" altLang="ro-RO" sz="1700" b="1">
                <a:solidFill>
                  <a:srgbClr val="0B5395"/>
                </a:solidFill>
              </a:rPr>
              <a:t>.</a:t>
            </a:r>
            <a:endParaRPr lang="ro-RO" altLang="ro-RO" sz="1700" b="1">
              <a:solidFill>
                <a:srgbClr val="0B539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o-RO" altLang="ro-RO" sz="1700">
                <a:solidFill>
                  <a:srgbClr val="0B5395"/>
                </a:solidFill>
              </a:rPr>
              <a:t>În 1990 ,Salovey şi Mayer definesc pentru prima dată conceptul de IE</a:t>
            </a:r>
            <a:r>
              <a:rPr lang="en-US" altLang="ro-RO" sz="1700">
                <a:solidFill>
                  <a:srgbClr val="0B5395"/>
                </a:solidFill>
              </a:rPr>
              <a:t> si sustin ca procesele emotionale sunt capabile sa dezvolte procesele gandirii.</a:t>
            </a:r>
            <a:endParaRPr lang="ro-RO" altLang="ro-RO" sz="1700">
              <a:solidFill>
                <a:srgbClr val="0B539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o-RO" altLang="ro-RO" sz="1700">
                <a:solidFill>
                  <a:srgbClr val="0B5395"/>
                </a:solidFill>
              </a:rPr>
              <a:t>În 1995 D. Goleman demonstreză în cartea sa că IE este cheia succesului personal şi profesional şi identifică 5 aspecte fundamentale ale IE: </a:t>
            </a:r>
            <a:endParaRPr lang="en-US" altLang="ro-RO" sz="1700">
              <a:solidFill>
                <a:srgbClr val="0B539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ro-RO" sz="1700">
                <a:solidFill>
                  <a:srgbClr val="0B5395"/>
                </a:solidFill>
              </a:rPr>
              <a:t>            </a:t>
            </a:r>
            <a:r>
              <a:rPr lang="ro-RO" altLang="ro-RO" sz="1700">
                <a:solidFill>
                  <a:srgbClr val="0B5395"/>
                </a:solidFill>
              </a:rPr>
              <a:t>- conştienţa propriilor emoţii              </a:t>
            </a:r>
            <a:endParaRPr lang="en-US" altLang="ro-RO" sz="1700">
              <a:solidFill>
                <a:srgbClr val="0B539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ro-RO" sz="1700">
                <a:solidFill>
                  <a:srgbClr val="0B5395"/>
                </a:solidFill>
              </a:rPr>
              <a:t>        </a:t>
            </a:r>
            <a:r>
              <a:rPr lang="ro-RO" altLang="ro-RO" sz="1700">
                <a:solidFill>
                  <a:srgbClr val="0B5395"/>
                </a:solidFill>
              </a:rPr>
              <a:t>    - empatia</a:t>
            </a:r>
          </a:p>
          <a:p>
            <a:pPr eaLnBrk="1" hangingPunct="1">
              <a:lnSpc>
                <a:spcPct val="90000"/>
              </a:lnSpc>
            </a:pPr>
            <a:r>
              <a:rPr lang="ro-RO" altLang="ro-RO" sz="1700">
                <a:solidFill>
                  <a:srgbClr val="0B5395"/>
                </a:solidFill>
              </a:rPr>
              <a:t>            - controlul emoţiilor                 </a:t>
            </a:r>
            <a:endParaRPr lang="en-US" altLang="ro-RO" sz="1700">
              <a:solidFill>
                <a:srgbClr val="0B539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ro-RO" sz="1700">
                <a:solidFill>
                  <a:srgbClr val="0B5395"/>
                </a:solidFill>
              </a:rPr>
              <a:t>       </a:t>
            </a:r>
            <a:r>
              <a:rPr lang="ro-RO" altLang="ro-RO" sz="1700">
                <a:solidFill>
                  <a:srgbClr val="0B5395"/>
                </a:solidFill>
              </a:rPr>
              <a:t>     - gestionarea relaţiilor sociale</a:t>
            </a:r>
          </a:p>
          <a:p>
            <a:pPr eaLnBrk="1" hangingPunct="1">
              <a:lnSpc>
                <a:spcPct val="90000"/>
              </a:lnSpc>
            </a:pPr>
            <a:r>
              <a:rPr lang="ro-RO" altLang="ro-RO" sz="1700">
                <a:solidFill>
                  <a:srgbClr val="0B5395"/>
                </a:solidFill>
              </a:rPr>
              <a:t>            - automotivarea </a:t>
            </a:r>
          </a:p>
          <a:p>
            <a:pPr eaLnBrk="1" hangingPunct="1">
              <a:lnSpc>
                <a:spcPct val="90000"/>
              </a:lnSpc>
            </a:pPr>
            <a:r>
              <a:rPr lang="ro-RO" altLang="ro-RO" sz="1700">
                <a:solidFill>
                  <a:srgbClr val="0B5395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ro-RO" sz="1900"/>
          </a:p>
        </p:txBody>
      </p:sp>
      <p:pic>
        <p:nvPicPr>
          <p:cNvPr id="9220" name="Picture 5" descr="F:\poze copii internet\Children-Photography-Irina-Maryenko02.jpg">
            <a:extLst>
              <a:ext uri="{FF2B5EF4-FFF2-40B4-BE49-F238E27FC236}">
                <a16:creationId xmlns:a16="http://schemas.microsoft.com/office/drawing/2014/main" id="{1A0A88C0-FE4B-1A59-D447-601FA69E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WIN\Desktop\relatii sociale\empatia.jpg">
            <a:extLst>
              <a:ext uri="{FF2B5EF4-FFF2-40B4-BE49-F238E27FC236}">
                <a16:creationId xmlns:a16="http://schemas.microsoft.com/office/drawing/2014/main" id="{994B806D-B65B-78B3-10B9-EBBC956B3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837113"/>
            <a:ext cx="3049587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2E5E-68BA-719E-52BC-3E5068D9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57400"/>
            <a:ext cx="8153400" cy="41148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571500" indent="-57150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br>
              <a:rPr lang="ro-RO" sz="280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o-RO" sz="280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o-RO" sz="280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o-RO" sz="280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o-RO" sz="280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o-RO" sz="280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o-RO" sz="280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sz="280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sz="2800">
                <a:solidFill>
                  <a:schemeClr val="accent1">
                    <a:lumMod val="75000"/>
                  </a:schemeClr>
                </a:solidFill>
                <a:effectLst/>
                <a:latin typeface="Andalus" pitchFamily="18" charset="-78"/>
                <a:cs typeface="Andalus" pitchFamily="18" charset="-78"/>
              </a:rPr>
              <a:t>Inteligen</a:t>
            </a:r>
            <a:r>
              <a:rPr lang="ro-RO" sz="2800">
                <a:solidFill>
                  <a:schemeClr val="accent1">
                    <a:lumMod val="75000"/>
                  </a:schemeClr>
                </a:solidFill>
                <a:effectLst/>
                <a:latin typeface="Andalus" pitchFamily="18" charset="-78"/>
                <a:cs typeface="Andalus" pitchFamily="18" charset="-78"/>
              </a:rPr>
              <a:t>ţa emoţională</a:t>
            </a:r>
            <a:br>
              <a:rPr lang="ro-RO"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o-RO"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Abilitatea de a percepe, înțelege și exprima emoțiile într-un mod adecvat și de a le gestiona astfel încât </a:t>
            </a:r>
            <a:r>
              <a:rPr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ă faciliteze atingerea scopurilor propuse</a:t>
            </a:r>
            <a:br>
              <a:rPr lang="ro-RO"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o-RO"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o-RO"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o-RO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ADAPTARE CU</a:t>
            </a:r>
            <a:r>
              <a:rPr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SUCCES=IQ+IE</a:t>
            </a:r>
            <a:br>
              <a:rPr lang="ro-RO"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o-RO" sz="360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sz="360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F:\poze copii internet\Children-Photography-Irina-Maryenko03.jpg">
            <a:extLst>
              <a:ext uri="{FF2B5EF4-FFF2-40B4-BE49-F238E27FC236}">
                <a16:creationId xmlns:a16="http://schemas.microsoft.com/office/drawing/2014/main" id="{1F1F1B14-9756-4624-EF4C-46E2BD10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9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>
            <a:extLst>
              <a:ext uri="{FF2B5EF4-FFF2-40B4-BE49-F238E27FC236}">
                <a16:creationId xmlns:a16="http://schemas.microsoft.com/office/drawing/2014/main" id="{83510246-9A71-E4FF-7FEF-A86BF6D28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81000"/>
            <a:ext cx="8153400" cy="6172200"/>
          </a:xfrm>
        </p:spPr>
        <p:txBody>
          <a:bodyPr/>
          <a:lstStyle/>
          <a:p>
            <a:pPr eaLnBrk="1" hangingPunct="1"/>
            <a:endParaRPr lang="en-US" altLang="ro-RO" sz="250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o-RO" sz="2500" b="1">
                <a:solidFill>
                  <a:srgbClr val="0B5395"/>
                </a:solidFill>
                <a:latin typeface="Andalus" pitchFamily="18" charset="0"/>
                <a:cs typeface="Andalus" pitchFamily="18" charset="0"/>
              </a:rPr>
              <a:t>COMPETENTA EMOTIONALA </a:t>
            </a:r>
            <a:r>
              <a:rPr lang="ro-RO" altLang="ro-RO" sz="25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ro-RO" sz="25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definită drept capacitatea de a recunoaște și </a:t>
            </a:r>
            <a:r>
              <a:rPr lang="ro-RO" altLang="ro-RO" sz="25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 emoţiile proprii și ale celorlalţi , precum și abilitatea de a gestiona adecvat situaţiile cu încărcătură emoţională.</a:t>
            </a:r>
          </a:p>
          <a:p>
            <a:pPr eaLnBrk="1" hangingPunct="1"/>
            <a:endParaRPr lang="en-US" altLang="ro-RO" sz="2000" b="1" u="sng">
              <a:solidFill>
                <a:srgbClr val="0B53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o-RO" altLang="ro-RO" sz="2000" b="1" u="sng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ro-RO" altLang="ro-RO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competenţe emoţionale:</a:t>
            </a:r>
          </a:p>
          <a:p>
            <a:pPr eaLnBrk="1" hangingPunct="1">
              <a:buFontTx/>
              <a:buChar char="-"/>
            </a:pPr>
            <a:r>
              <a:rPr lang="ro-RO" altLang="ro-RO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conştientizarea trăirilor emoţionale proprii;</a:t>
            </a:r>
          </a:p>
          <a:p>
            <a:pPr eaLnBrk="1" hangingPunct="1">
              <a:buFontTx/>
              <a:buChar char="-"/>
            </a:pPr>
            <a:r>
              <a:rPr lang="ro-RO" altLang="ro-RO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-transmiterea adecvată a mesajelor cu încărcătură emoţională;</a:t>
            </a:r>
          </a:p>
          <a:p>
            <a:pPr eaLnBrk="1" hangingPunct="1">
              <a:buFontTx/>
              <a:buChar char="-"/>
            </a:pPr>
            <a:r>
              <a:rPr lang="ro-RO" altLang="ro-RO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manifestarea empatiei;</a:t>
            </a:r>
          </a:p>
          <a:p>
            <a:pPr eaLnBrk="1" hangingPunct="1">
              <a:buFontTx/>
              <a:buChar char="-"/>
            </a:pPr>
            <a:r>
              <a:rPr lang="ro-RO" altLang="ro-RO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identificarea emoţiilor pe baza indicilor non- verbali;</a:t>
            </a:r>
          </a:p>
          <a:p>
            <a:pPr eaLnBrk="1" hangingPunct="1">
              <a:buFontTx/>
              <a:buChar char="-"/>
            </a:pPr>
            <a:r>
              <a:rPr lang="ro-RO" altLang="ro-RO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-denumirea emoţiilor;</a:t>
            </a:r>
          </a:p>
          <a:p>
            <a:pPr eaLnBrk="1" hangingPunct="1">
              <a:buFontTx/>
              <a:buChar char="-"/>
            </a:pPr>
            <a:r>
              <a:rPr lang="ro-RO" altLang="ro-RO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înţelegerea  cauzelor şi consecinţelor emoţiilor;</a:t>
            </a:r>
          </a:p>
          <a:p>
            <a:pPr eaLnBrk="1" hangingPunct="1">
              <a:buFontTx/>
              <a:buChar char="-"/>
            </a:pPr>
            <a:r>
              <a:rPr lang="ro-RO" altLang="ro-RO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-reglarea emoţională (modificarea reacţiilor emoţionale în vederea manifestării unor comportamente dezirabile social)</a:t>
            </a:r>
          </a:p>
          <a:p>
            <a:pPr eaLnBrk="1" hangingPunct="1">
              <a:buFontTx/>
              <a:buChar char="-"/>
            </a:pPr>
            <a:endParaRPr lang="ro-RO" altLang="ro-RO" sz="200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o-RO" altLang="ro-RO" sz="200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o-RO" sz="200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o-RO" sz="250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o-RO" sz="250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o-RO" sz="250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o-RO" sz="25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o-RO" sz="25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o-RO" sz="25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FC2A058-6427-D340-25FF-BBDD86D9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685800"/>
            <a:ext cx="7772400" cy="199339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50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COMPETENTA SOCIALA </a:t>
            </a:r>
            <a:r>
              <a:rPr lang="ro-RO" sz="25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este definită drept abilitatea de a manifesta comportamente adecvate  și acceptate  din punct de vedere social  care au consecinţe pozitive  asupra persoanelor implicate și permit atingerea unor scopuri.</a:t>
            </a:r>
            <a:br>
              <a:rPr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3" name="Substituent text 2">
            <a:extLst>
              <a:ext uri="{FF2B5EF4-FFF2-40B4-BE49-F238E27FC236}">
                <a16:creationId xmlns:a16="http://schemas.microsoft.com/office/drawing/2014/main" id="{973D396B-374E-415B-D7FB-FBD967B7D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851775" cy="37719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o-RO" sz="3800" b="1" u="sng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3800" b="1" dirty="0" err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sociale: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o-RO" sz="3800" b="1" dirty="0" err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interacţiunea</a:t>
            </a: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3800" b="1" dirty="0" err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ceilalţi</a:t>
            </a: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copii prin jocuri adecvate vârstei;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3800" b="1" dirty="0" err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iniţierea</a:t>
            </a: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800" b="1" dirty="0" err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interacţiunilor</a:t>
            </a: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3800" b="1" dirty="0" err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ceilalţi</a:t>
            </a: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copii;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3800" b="1" dirty="0" err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împărţirea</a:t>
            </a: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obiectelor sau a mâncării;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solicitarea ajutorului;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3800" b="1" dirty="0" err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aşteptarea</a:t>
            </a: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rândului;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-adresarea politicoasă;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3800" b="1" dirty="0" err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abilităţi</a:t>
            </a: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rezolvare a problemelor;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-respectarea regulilor;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3800" b="1" dirty="0" err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toleranţă</a:t>
            </a:r>
            <a:r>
              <a:rPr lang="ro-RO" sz="3800" b="1" dirty="0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frustrare.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38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38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38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38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20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20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20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500" dirty="0">
              <a:solidFill>
                <a:srgbClr val="FFF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o-RO" sz="500" dirty="0">
                <a:solidFill>
                  <a:srgbClr val="FFF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500" dirty="0"/>
          </a:p>
        </p:txBody>
      </p:sp>
      <p:pic>
        <p:nvPicPr>
          <p:cNvPr id="12292" name="Picture 4" descr="F:\poze copii internet\ChildrenPortraitsPhotography2_002.jpg">
            <a:extLst>
              <a:ext uri="{FF2B5EF4-FFF2-40B4-BE49-F238E27FC236}">
                <a16:creationId xmlns:a16="http://schemas.microsoft.com/office/drawing/2014/main" id="{55FEBF52-3982-02EB-FCCB-42AB3BFA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7950"/>
            <a:ext cx="3454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2DFF9A7-902D-9003-F989-D530B81C6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ro-RO" altLang="ro-RO" sz="25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 competenţelor emoţionale și sociale la vârsta școlară mică este extrem de importantă, contribuind la 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ro-RO" altLang="ro-RO" sz="2500" b="1">
              <a:solidFill>
                <a:srgbClr val="0B53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Calibri" panose="020F0502020204030204" pitchFamily="34" charset="0"/>
              <a:buAutoNum type="arabicPeriod"/>
            </a:pPr>
            <a:r>
              <a:rPr lang="ro-RO" altLang="ro-RO" sz="25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Creșterea capacităţii de adaptare la cerinţele școlare;</a:t>
            </a:r>
          </a:p>
          <a:p>
            <a:pPr marL="571500" indent="-571500" eaLnBrk="1" hangingPunct="1">
              <a:buFont typeface="Calibri" panose="020F0502020204030204" pitchFamily="34" charset="0"/>
              <a:buAutoNum type="arabicPeriod"/>
            </a:pPr>
            <a:r>
              <a:rPr lang="ro-RO" altLang="ro-RO" sz="25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 unor abilităţi inter- și intrapersonale care să faciliteze atingerea succesului profesional;</a:t>
            </a:r>
          </a:p>
          <a:p>
            <a:pPr marL="571500" indent="-571500" eaLnBrk="1" hangingPunct="1">
              <a:buFont typeface="Calibri" panose="020F0502020204030204" pitchFamily="34" charset="0"/>
              <a:buAutoNum type="arabicPeriod"/>
            </a:pPr>
            <a:r>
              <a:rPr lang="ro-RO" altLang="ro-RO" sz="25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Dobândirea unor strategii care  să faciliteze adaptarea în situaţii stresante;</a:t>
            </a:r>
            <a:endParaRPr lang="en-US" altLang="ro-RO" sz="2500" b="1">
              <a:solidFill>
                <a:srgbClr val="0B53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 eaLnBrk="1" hangingPunct="1"/>
            <a:endParaRPr lang="ro-RO" altLang="ro-RO" sz="2500" b="1">
              <a:solidFill>
                <a:srgbClr val="0B53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/>
            <a:endParaRPr lang="en-US" altLang="ro-RO" sz="2500">
              <a:solidFill>
                <a:srgbClr val="FFFF1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5" name="Picture 5" descr="C:\Users\WIN\Desktop\relatii sociale\rel sociale 7.jpg">
            <a:extLst>
              <a:ext uri="{FF2B5EF4-FFF2-40B4-BE49-F238E27FC236}">
                <a16:creationId xmlns:a16="http://schemas.microsoft.com/office/drawing/2014/main" id="{C28F76D7-5579-D95A-3680-D581CE65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1816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B1B9DBCC-857C-56FA-B883-B21BABC67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8534400" cy="6553200"/>
          </a:xfrm>
        </p:spPr>
        <p:txBody>
          <a:bodyPr/>
          <a:lstStyle/>
          <a:p>
            <a:pPr eaLnBrk="1" hangingPunct="1"/>
            <a:r>
              <a:rPr lang="ro-RO" altLang="ro-RO" sz="2500" b="1" u="sng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Dificultăţi cu care se confruntă şcolarii cu CES  în  sfera emoţională şi socială:</a:t>
            </a:r>
            <a:endParaRPr lang="en-US" altLang="ro-RO" sz="2500" b="1" u="sng">
              <a:solidFill>
                <a:srgbClr val="0B53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imaturitate</a:t>
            </a:r>
            <a:r>
              <a:rPr lang="en-US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/</a:t>
            </a: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labilitate emoţională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nivel scăzut de discernământ în decelarea dintre bine şi rău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slabă toleranţă la frustrare şi controlul mâniei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dorinţa de a ieşi în evidenţă cu orice preţ pentru a compensa neajunsurile cauzate de deficienţă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dificultăţi în stabilirea de relaţii sociale şi integrare într-un grup( nonparticipare la activităţi, negativism)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indisciplină în timpul şi în afara orelor de curs (ignorarea regulilor, agresivitate verbală şi comportamentală)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Analfabetismul emoţional(lipsa controlului propriilor emoţii,a conştienţei motivului pentru care se simt într-un anumit fel, incapacitatea de a înţelege emoţiile celorlalţi –lipsa empatiei</a:t>
            </a:r>
            <a:r>
              <a:rPr lang="ro-RO" altLang="ro-RO" sz="2500">
                <a:solidFill>
                  <a:srgbClr val="0B5395"/>
                </a:solidFill>
              </a:rPr>
              <a:t>)</a:t>
            </a:r>
            <a:endParaRPr lang="en-US" altLang="ro-RO" sz="2500">
              <a:solidFill>
                <a:srgbClr val="0B5395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7ACC88ED-76C3-C43A-3ABB-070953A2F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685800"/>
            <a:ext cx="86868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instabilitate psiho- afectivă relaţională(hiperemotivitate, impulsivitate)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teamă, comportament de apărare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frecvenţă crescută a insultelor verbale, a încăierărilor şi a atitudinilor negative privind propriu eu, şcoala şi familia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renunţare în urma insucceselor repetate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inabilitatea de a întreţine relaţii sociale funcţionale cu colegii( evitarea celorlalţi copii) şi adulţii din viaţa lor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slaba capacitate de </a:t>
            </a:r>
            <a:r>
              <a:rPr lang="ro-RO" altLang="ro-RO" sz="2500" u="sng">
                <a:solidFill>
                  <a:srgbClr val="0B5395"/>
                </a:solidFill>
                <a:latin typeface="Times New Roman" panose="02020603050405020304" pitchFamily="18" charset="0"/>
              </a:rPr>
              <a:t>a asculta </a:t>
            </a: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şi de a găsi soluţii în rezolvarea problemelor cu ceilalţi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insensibilitate, egoism( refuză să împartă lucruri, alimente)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lipsa onestităţii(recurg la minciună pentru</a:t>
            </a:r>
            <a:r>
              <a:rPr lang="ro-RO" altLang="ro-RO" sz="2500" u="sng">
                <a:solidFill>
                  <a:srgbClr val="0B5395"/>
                </a:solidFill>
                <a:latin typeface="Times New Roman" panose="02020603050405020304" pitchFamily="18" charset="0"/>
              </a:rPr>
              <a:t> </a:t>
            </a:r>
            <a:r>
              <a:rPr lang="ro-RO" altLang="ro-RO" sz="2500">
                <a:solidFill>
                  <a:srgbClr val="0B5395"/>
                </a:solidFill>
                <a:latin typeface="Times New Roman" panose="02020603050405020304" pitchFamily="18" charset="0"/>
              </a:rPr>
              <a:t>a nu fi pedepsiţi , pentru a obţine ceea ce îşi doresc sau ca să câştige admiraţia  , pentru a evita situaţiile jenante)</a:t>
            </a:r>
          </a:p>
          <a:p>
            <a:pPr eaLnBrk="1" hangingPunct="1">
              <a:lnSpc>
                <a:spcPct val="90000"/>
              </a:lnSpc>
            </a:pPr>
            <a:endParaRPr lang="en-US" altLang="ro-RO" sz="2500">
              <a:solidFill>
                <a:srgbClr val="FFFF1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994</TotalTime>
  <Words>1583</Words>
  <Application>Microsoft Office PowerPoint</Application>
  <PresentationFormat>Expunere pe ecran (4:3)</PresentationFormat>
  <Paragraphs>239</Paragraphs>
  <Slides>18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Algerian</vt:lpstr>
      <vt:lpstr>Times New Roman</vt:lpstr>
      <vt:lpstr>Andalus</vt:lpstr>
      <vt:lpstr>Flux</vt:lpstr>
      <vt:lpstr>Prezentare PowerPoint</vt:lpstr>
      <vt:lpstr>Prezentare PowerPoint</vt:lpstr>
      <vt:lpstr>Inteligenţa emoţională</vt:lpstr>
      <vt:lpstr>        Inteligenţa emoţională  Abilitatea de a percepe, înțelege și exprima emoțiile într-un mod adecvat și de a le gestiona astfel încât să faciliteze atingerea scopurilor propuse   ADAPTARE CU SUCCES=IQ+IE  </vt:lpstr>
      <vt:lpstr>Prezentare PowerPoint</vt:lpstr>
      <vt:lpstr>COMPETENTA SOCIALA este definită drept abilitatea de a manifesta comportamente adecvate  și acceptate  din punct de vedere social  care au consecinţe pozitive  asupra persoanelor implicate și permit atingerea unor scopuri. </vt:lpstr>
      <vt:lpstr>Prezentare PowerPoint</vt:lpstr>
      <vt:lpstr>Prezentare PowerPoint</vt:lpstr>
      <vt:lpstr>Prezentare PowerPoint</vt:lpstr>
      <vt:lpstr>Alfabetizarea emotionala</vt:lpstr>
      <vt:lpstr>Alfabetizarea emoţională prin activităţi de consilere de grup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Dezvoltare și optimizarea competențelor emoționale și sociale</dc:title>
  <dc:creator>pc</dc:creator>
  <cp:lastModifiedBy>Militina Cleopatra Culidiuc</cp:lastModifiedBy>
  <cp:revision>97</cp:revision>
  <dcterms:created xsi:type="dcterms:W3CDTF">2014-12-11T13:28:13Z</dcterms:created>
  <dcterms:modified xsi:type="dcterms:W3CDTF">2025-05-08T16:23:31Z</dcterms:modified>
</cp:coreProperties>
</file>