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8" name="Titlu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o-RO" smtClean="0"/>
              <a:t>Faceți clic pentru a edita stilul de titlu Coordonator</a:t>
            </a:r>
            <a:endParaRPr kumimoji="0" lang="en-US"/>
          </a:p>
        </p:txBody>
      </p:sp>
      <p:sp>
        <p:nvSpPr>
          <p:cNvPr id="28" name="Substituent dată 27"/>
          <p:cNvSpPr>
            <a:spLocks noGrp="1"/>
          </p:cNvSpPr>
          <p:nvPr>
            <p:ph type="dt" sz="half" idx="10"/>
          </p:nvPr>
        </p:nvSpPr>
        <p:spPr/>
        <p:txBody>
          <a:bodyPr/>
          <a:lstStyle/>
          <a:p>
            <a:fld id="{A873CE5A-0265-4607-972B-6CF9E8FEBFC6}" type="datetimeFigureOut">
              <a:rPr lang="en-US" smtClean="0"/>
              <a:pPr/>
              <a:t>11/5/2020</a:t>
            </a:fld>
            <a:endParaRPr lang="en-US"/>
          </a:p>
        </p:txBody>
      </p:sp>
      <p:sp>
        <p:nvSpPr>
          <p:cNvPr id="17" name="Substituent subsol 16"/>
          <p:cNvSpPr>
            <a:spLocks noGrp="1"/>
          </p:cNvSpPr>
          <p:nvPr>
            <p:ph type="ftr" sz="quarter" idx="11"/>
          </p:nvPr>
        </p:nvSpPr>
        <p:spPr/>
        <p:txBody>
          <a:bodyPr/>
          <a:lstStyle/>
          <a:p>
            <a:endParaRPr lang="en-US"/>
          </a:p>
        </p:txBody>
      </p:sp>
      <p:sp>
        <p:nvSpPr>
          <p:cNvPr id="29" name="Substituent număr diapozitiv 28"/>
          <p:cNvSpPr>
            <a:spLocks noGrp="1"/>
          </p:cNvSpPr>
          <p:nvPr>
            <p:ph type="sldNum" sz="quarter" idx="12"/>
          </p:nvPr>
        </p:nvSpPr>
        <p:spPr/>
        <p:txBody>
          <a:bodyPr/>
          <a:lstStyle/>
          <a:p>
            <a:fld id="{477AFDA0-0F65-4678-8572-D87108C9C5FB}" type="slidenum">
              <a:rPr lang="en-US" smtClean="0"/>
              <a:pPr/>
              <a:t>‹#›</a:t>
            </a:fld>
            <a:endParaRPr lang="en-US"/>
          </a:p>
        </p:txBody>
      </p:sp>
      <p:sp>
        <p:nvSpPr>
          <p:cNvPr id="9" name="Subtitlu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o-RO" smtClean="0"/>
              <a:t>Faceți clic pentru editarea stilului de subtitlu al coordonatorului</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A873CE5A-0265-4607-972B-6CF9E8FEBFC6}" type="datetimeFigureOut">
              <a:rPr lang="en-US" smtClean="0"/>
              <a:pPr/>
              <a:t>11/5/2020</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a:xfrm>
            <a:off x="457200" y="274638"/>
            <a:ext cx="6019800" cy="5851525"/>
          </a:xfrm>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A873CE5A-0265-4607-972B-6CF9E8FEBFC6}" type="datetimeFigureOut">
              <a:rPr lang="en-US" smtClean="0"/>
              <a:pPr/>
              <a:t>11/5/2020</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conținut 2"/>
          <p:cNvSpPr>
            <a:spLocks noGrp="1"/>
          </p:cNvSpPr>
          <p:nvPr>
            <p:ph idx="1"/>
          </p:nvPr>
        </p:nvSpPr>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A873CE5A-0265-4607-972B-6CF9E8FEBFC6}" type="datetimeFigureOut">
              <a:rPr lang="en-US" smtClean="0"/>
              <a:pPr/>
              <a:t>11/5/2020</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bg>
      <p:bgRef idx="1003">
        <a:schemeClr val="bg2"/>
      </p:bgRef>
    </p:bg>
    <p:spTree>
      <p:nvGrpSpPr>
        <p:cNvPr id="1" name=""/>
        <p:cNvGrpSpPr/>
        <p:nvPr/>
      </p:nvGrpSpPr>
      <p:grpSpPr>
        <a:xfrm>
          <a:off x="0" y="0"/>
          <a:ext cx="0" cy="0"/>
          <a:chOff x="0" y="0"/>
          <a:chExt cx="0" cy="0"/>
        </a:xfrm>
      </p:grpSpPr>
      <p:sp>
        <p:nvSpPr>
          <p:cNvPr id="2" name="Titlu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o-RO" smtClean="0"/>
              <a:t>Faceți clic pentru a edita stilurile de text Coordonator</a:t>
            </a:r>
          </a:p>
        </p:txBody>
      </p:sp>
      <p:sp>
        <p:nvSpPr>
          <p:cNvPr id="4" name="Substituent dată 3"/>
          <p:cNvSpPr>
            <a:spLocks noGrp="1"/>
          </p:cNvSpPr>
          <p:nvPr>
            <p:ph type="dt" sz="half" idx="10"/>
          </p:nvPr>
        </p:nvSpPr>
        <p:spPr/>
        <p:txBody>
          <a:bodyPr/>
          <a:lstStyle/>
          <a:p>
            <a:fld id="{A873CE5A-0265-4607-972B-6CF9E8FEBFC6}" type="datetimeFigureOut">
              <a:rPr lang="en-US" smtClean="0"/>
              <a:pPr/>
              <a:t>11/5/2020</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a:xfrm>
            <a:off x="7924800" y="6416675"/>
            <a:ext cx="762000" cy="365125"/>
          </a:xfrm>
        </p:spPr>
        <p:txBody>
          <a:bodyPr/>
          <a:lstStyle/>
          <a:p>
            <a:fld id="{477AFDA0-0F65-4678-8572-D87108C9C5F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conținut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conținut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p>
            <a:fld id="{A873CE5A-0265-4607-972B-6CF9E8FEBFC6}" type="datetimeFigureOut">
              <a:rPr lang="en-US" smtClean="0"/>
              <a:pPr/>
              <a:t>11/5/2020</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8229600" cy="1143000"/>
          </a:xfrm>
        </p:spPr>
        <p:txBody>
          <a:bodyPr anchor="ctr"/>
          <a:lstStyle>
            <a:lvl1pPr>
              <a:defRPr/>
            </a:lvl1pPr>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o-RO" smtClean="0"/>
              <a:t>Faceți clic pentru a edita stilurile de text Coordonator</a:t>
            </a:r>
          </a:p>
        </p:txBody>
      </p:sp>
      <p:sp>
        <p:nvSpPr>
          <p:cNvPr id="4" name="Substituent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o-RO" smtClean="0"/>
              <a:t>Faceți clic pentru a edita stilurile de text Coordonator</a:t>
            </a:r>
          </a:p>
        </p:txBody>
      </p:sp>
      <p:sp>
        <p:nvSpPr>
          <p:cNvPr id="5" name="Substituent conținut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6" name="Substituent conținut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7" name="Substituent dată 6"/>
          <p:cNvSpPr>
            <a:spLocks noGrp="1"/>
          </p:cNvSpPr>
          <p:nvPr>
            <p:ph type="dt" sz="half" idx="10"/>
          </p:nvPr>
        </p:nvSpPr>
        <p:spPr/>
        <p:txBody>
          <a:bodyPr/>
          <a:lstStyle/>
          <a:p>
            <a:fld id="{A873CE5A-0265-4607-972B-6CF9E8FEBFC6}" type="datetimeFigureOut">
              <a:rPr lang="en-US" smtClean="0"/>
              <a:pPr/>
              <a:t>11/5/2020</a:t>
            </a:fld>
            <a:endParaRPr lang="en-US"/>
          </a:p>
        </p:txBody>
      </p:sp>
      <p:sp>
        <p:nvSpPr>
          <p:cNvPr id="8" name="Substituent subsol 7"/>
          <p:cNvSpPr>
            <a:spLocks noGrp="1"/>
          </p:cNvSpPr>
          <p:nvPr>
            <p:ph type="ftr" sz="quarter" idx="11"/>
          </p:nvPr>
        </p:nvSpPr>
        <p:spPr/>
        <p:txBody>
          <a:bodyPr/>
          <a:lstStyle/>
          <a:p>
            <a:endParaRPr lang="en-US"/>
          </a:p>
        </p:txBody>
      </p:sp>
      <p:sp>
        <p:nvSpPr>
          <p:cNvPr id="9" name="Substituent număr diapozitiv 8"/>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dată 2"/>
          <p:cNvSpPr>
            <a:spLocks noGrp="1"/>
          </p:cNvSpPr>
          <p:nvPr>
            <p:ph type="dt" sz="half" idx="10"/>
          </p:nvPr>
        </p:nvSpPr>
        <p:spPr/>
        <p:txBody>
          <a:bodyPr/>
          <a:lstStyle/>
          <a:p>
            <a:fld id="{A873CE5A-0265-4607-972B-6CF9E8FEBFC6}" type="datetimeFigureOut">
              <a:rPr lang="en-US" smtClean="0"/>
              <a:pPr/>
              <a:t>11/5/2020</a:t>
            </a:fld>
            <a:endParaRPr lang="en-US"/>
          </a:p>
        </p:txBody>
      </p:sp>
      <p:sp>
        <p:nvSpPr>
          <p:cNvPr id="4" name="Substituent subsol 3"/>
          <p:cNvSpPr>
            <a:spLocks noGrp="1"/>
          </p:cNvSpPr>
          <p:nvPr>
            <p:ph type="ftr" sz="quarter" idx="11"/>
          </p:nvPr>
        </p:nvSpPr>
        <p:spPr/>
        <p:txBody>
          <a:bodyPr/>
          <a:lstStyle/>
          <a:p>
            <a:endParaRPr lang="en-US"/>
          </a:p>
        </p:txBody>
      </p:sp>
      <p:sp>
        <p:nvSpPr>
          <p:cNvPr id="5" name="Substituent număr diapozitiv 4"/>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A873CE5A-0265-4607-972B-6CF9E8FEBFC6}" type="datetimeFigureOut">
              <a:rPr lang="en-US" smtClean="0"/>
              <a:pPr/>
              <a:t>11/5/2020</a:t>
            </a:fld>
            <a:endParaRPr lang="en-US"/>
          </a:p>
        </p:txBody>
      </p:sp>
      <p:sp>
        <p:nvSpPr>
          <p:cNvPr id="3" name="Substituent subsol 2"/>
          <p:cNvSpPr>
            <a:spLocks noGrp="1"/>
          </p:cNvSpPr>
          <p:nvPr>
            <p:ph type="ftr" sz="quarter" idx="11"/>
          </p:nvPr>
        </p:nvSpPr>
        <p:spPr/>
        <p:txBody>
          <a:bodyPr/>
          <a:lstStyle/>
          <a:p>
            <a:endParaRPr lang="en-US"/>
          </a:p>
        </p:txBody>
      </p:sp>
      <p:sp>
        <p:nvSpPr>
          <p:cNvPr id="4" name="Substituent număr diapozitiv 3"/>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o-RO" smtClean="0"/>
              <a:t>Faceți clic pentru a edita stilul de titlu Coordonator</a:t>
            </a:r>
            <a:endParaRPr kumimoji="0" lang="en-US"/>
          </a:p>
        </p:txBody>
      </p:sp>
      <p:sp>
        <p:nvSpPr>
          <p:cNvPr id="3" name="Substituent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o-RO" smtClean="0"/>
              <a:t>Faceți clic pentru a edita stilurile de text Coordonator</a:t>
            </a:r>
          </a:p>
        </p:txBody>
      </p:sp>
      <p:sp>
        <p:nvSpPr>
          <p:cNvPr id="4" name="Substituent conținut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p>
            <a:fld id="{A873CE5A-0265-4607-972B-6CF9E8FEBFC6}" type="datetimeFigureOut">
              <a:rPr lang="en-US" smtClean="0"/>
              <a:pPr/>
              <a:t>11/5/2020</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o-RO" smtClean="0"/>
              <a:t>Faceți clic pentru a edita stilul de titlu Coordonator</a:t>
            </a:r>
            <a:endParaRPr kumimoji="0" lang="en-US"/>
          </a:p>
        </p:txBody>
      </p:sp>
      <p:sp>
        <p:nvSpPr>
          <p:cNvPr id="3" name="Substituent i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o-RO" smtClean="0">
                <a:solidFill>
                  <a:schemeClr val="lt1"/>
                </a:solidFill>
                <a:latin typeface="+mn-lt"/>
                <a:ea typeface="+mn-ea"/>
                <a:cs typeface="+mn-cs"/>
              </a:rPr>
              <a:t>Faceți clic pe pictogramă pentru a adăuga o imagine</a:t>
            </a:r>
            <a:endParaRPr kumimoji="0" lang="en-US" dirty="0">
              <a:solidFill>
                <a:schemeClr val="lt1"/>
              </a:solidFill>
              <a:latin typeface="+mn-lt"/>
              <a:ea typeface="+mn-ea"/>
              <a:cs typeface="+mn-cs"/>
            </a:endParaRPr>
          </a:p>
        </p:txBody>
      </p:sp>
      <p:sp>
        <p:nvSpPr>
          <p:cNvPr id="4" name="Substituent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o-RO" smtClean="0"/>
              <a:t>Faceți clic pentru a edita stilurile de text Coordonator</a:t>
            </a:r>
          </a:p>
        </p:txBody>
      </p:sp>
      <p:sp>
        <p:nvSpPr>
          <p:cNvPr id="5" name="Substituent dată 4"/>
          <p:cNvSpPr>
            <a:spLocks noGrp="1"/>
          </p:cNvSpPr>
          <p:nvPr>
            <p:ph type="dt" sz="half" idx="10"/>
          </p:nvPr>
        </p:nvSpPr>
        <p:spPr/>
        <p:txBody>
          <a:bodyPr/>
          <a:lstStyle/>
          <a:p>
            <a:fld id="{A873CE5A-0265-4607-972B-6CF9E8FEBFC6}" type="datetimeFigureOut">
              <a:rPr lang="en-US" smtClean="0"/>
              <a:pPr/>
              <a:t>11/5/2020</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477AFDA0-0F65-4678-8572-D87108C9C5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ubstituent titlu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o-RO" smtClean="0"/>
              <a:t>Faceți clic pentru a edita stilul de titlu Coordonator</a:t>
            </a:r>
            <a:endParaRPr kumimoji="0" lang="en-US"/>
          </a:p>
        </p:txBody>
      </p:sp>
      <p:sp>
        <p:nvSpPr>
          <p:cNvPr id="13" name="Substituent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o-RO" smtClean="0"/>
              <a:t>Faceți clic pentru a edita stilurile de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14" name="Substituent dată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873CE5A-0265-4607-972B-6CF9E8FEBFC6}" type="datetimeFigureOut">
              <a:rPr lang="en-US" smtClean="0"/>
              <a:pPr/>
              <a:t>11/5/2020</a:t>
            </a:fld>
            <a:endParaRPr lang="en-US"/>
          </a:p>
        </p:txBody>
      </p:sp>
      <p:sp>
        <p:nvSpPr>
          <p:cNvPr id="3" name="Substituent subsol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ubstituent număr diapozitiv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77AFDA0-0F65-4678-8572-D87108C9C5F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685800" y="685801"/>
            <a:ext cx="7772400" cy="1752599"/>
          </a:xfrm>
        </p:spPr>
        <p:txBody>
          <a:bodyPr>
            <a:normAutofit fontScale="90000"/>
          </a:bodyPr>
          <a:lstStyle/>
          <a:p>
            <a:r>
              <a:rPr lang="en-US" dirty="0" smtClean="0"/>
              <a:t>Cam</a:t>
            </a:r>
            <a:r>
              <a:rPr lang="ro-RO" dirty="0" err="1" smtClean="0"/>
              <a:t>pania</a:t>
            </a:r>
            <a:r>
              <a:rPr lang="ro-RO" dirty="0" smtClean="0"/>
              <a:t> 19 zile de prevenire a abuzurilor și violențelor asupra copiilor și tinerilor</a:t>
            </a:r>
            <a:endParaRPr lang="en-US" dirty="0"/>
          </a:p>
        </p:txBody>
      </p:sp>
      <p:sp>
        <p:nvSpPr>
          <p:cNvPr id="3" name="Subtitlu 2"/>
          <p:cNvSpPr>
            <a:spLocks noGrp="1"/>
          </p:cNvSpPr>
          <p:nvPr>
            <p:ph type="subTitle" idx="1"/>
          </p:nvPr>
        </p:nvSpPr>
        <p:spPr>
          <a:xfrm>
            <a:off x="1371600" y="2819400"/>
            <a:ext cx="6400800" cy="2819400"/>
          </a:xfrm>
        </p:spPr>
        <p:txBody>
          <a:bodyPr>
            <a:normAutofit fontScale="85000" lnSpcReduction="20000"/>
          </a:bodyPr>
          <a:lstStyle/>
          <a:p>
            <a:endParaRPr lang="ro-RO" sz="4800" b="1" dirty="0" smtClean="0"/>
          </a:p>
          <a:p>
            <a:r>
              <a:rPr lang="ro-RO" sz="4800" b="1" dirty="0" smtClean="0"/>
              <a:t>Răpirea și fuga </a:t>
            </a:r>
            <a:r>
              <a:rPr lang="ro-RO" sz="4800" b="1" smtClean="0"/>
              <a:t>de acasă a </a:t>
            </a:r>
            <a:r>
              <a:rPr lang="ro-RO" sz="4800" b="1" dirty="0" smtClean="0"/>
              <a:t>copiilor</a:t>
            </a:r>
          </a:p>
          <a:p>
            <a:endParaRPr lang="ro-RO" sz="4800" dirty="0" smtClean="0"/>
          </a:p>
          <a:p>
            <a:r>
              <a:rPr lang="ro-RO" sz="2800" b="1" dirty="0" smtClean="0"/>
              <a:t>                                        Prof. Jucan Monica</a:t>
            </a:r>
            <a:endParaRPr lang="en-US"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685800" y="152400"/>
            <a:ext cx="8458200" cy="6477000"/>
          </a:xfrm>
        </p:spPr>
        <p:txBody>
          <a:bodyPr>
            <a:normAutofit fontScale="90000"/>
          </a:bodyPr>
          <a:lstStyle/>
          <a:p>
            <a:pPr algn="l"/>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en-US" sz="3100" dirty="0" err="1" smtClean="0">
                <a:latin typeface="Times New Roman" pitchFamily="18" charset="0"/>
                <a:cs typeface="Times New Roman" pitchFamily="18" charset="0"/>
              </a:rPr>
              <a:t>Statistici</a:t>
            </a:r>
            <a:r>
              <a:rPr lang="en-US" sz="3100" dirty="0" smtClean="0">
                <a:latin typeface="Times New Roman" pitchFamily="18" charset="0"/>
                <a:cs typeface="Times New Roman" pitchFamily="18" charset="0"/>
              </a:rPr>
              <a:t> </a:t>
            </a:r>
            <a:r>
              <a:rPr lang="ro-RO" sz="3100" dirty="0" smtClean="0">
                <a:latin typeface="Times New Roman" pitchFamily="18" charset="0"/>
                <a:cs typeface="Times New Roman" pitchFamily="18" charset="0"/>
              </a:rPr>
              <a:t>î</a:t>
            </a:r>
            <a:r>
              <a:rPr lang="en-US" sz="3100" dirty="0" err="1" smtClean="0">
                <a:latin typeface="Times New Roman" pitchFamily="18" charset="0"/>
                <a:cs typeface="Times New Roman" pitchFamily="18" charset="0"/>
              </a:rPr>
              <a:t>ngrijoratoare</a:t>
            </a:r>
            <a:r>
              <a:rPr lang="en-US" sz="3100" dirty="0" smtClean="0">
                <a:latin typeface="Times New Roman" pitchFamily="18" charset="0"/>
                <a:cs typeface="Times New Roman" pitchFamily="18" charset="0"/>
              </a:rPr>
              <a:t>: </a:t>
            </a:r>
            <a:r>
              <a:rPr lang="ro-RO" sz="3100" dirty="0" smtClean="0">
                <a:latin typeface="Times New Roman" pitchFamily="18" charset="0"/>
                <a:cs typeface="Times New Roman" pitchFamily="18" charset="0"/>
              </a:rPr>
              <a:t>Î</a:t>
            </a:r>
            <a:r>
              <a:rPr lang="en-US" sz="3100" dirty="0" smtClean="0">
                <a:latin typeface="Times New Roman" pitchFamily="18" charset="0"/>
                <a:cs typeface="Times New Roman" pitchFamily="18" charset="0"/>
              </a:rPr>
              <a:t>n Romania, </a:t>
            </a:r>
            <a:r>
              <a:rPr lang="ro-RO" sz="3100" dirty="0" smtClean="0">
                <a:latin typeface="Times New Roman" pitchFamily="18" charset="0"/>
                <a:cs typeface="Times New Roman" pitchFamily="18" charset="0"/>
              </a:rPr>
              <a:t>aproximativ</a:t>
            </a:r>
            <a:r>
              <a:rPr lang="en-US" sz="3100" dirty="0" smtClean="0">
                <a:latin typeface="Times New Roman" pitchFamily="18" charset="0"/>
                <a:cs typeface="Times New Roman" pitchFamily="18" charset="0"/>
              </a:rPr>
              <a:t> 5.000 de </a:t>
            </a:r>
            <a:r>
              <a:rPr lang="en-US" sz="3100" dirty="0" err="1" smtClean="0">
                <a:latin typeface="Times New Roman" pitchFamily="18" charset="0"/>
                <a:cs typeface="Times New Roman" pitchFamily="18" charset="0"/>
              </a:rPr>
              <a:t>copii</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dispar</a:t>
            </a:r>
            <a:r>
              <a:rPr lang="en-US" sz="3100" dirty="0" smtClean="0">
                <a:latin typeface="Times New Roman" pitchFamily="18" charset="0"/>
                <a:cs typeface="Times New Roman" pitchFamily="18" charset="0"/>
              </a:rPr>
              <a:t> de </a:t>
            </a:r>
            <a:r>
              <a:rPr lang="en-US" sz="3100" dirty="0" err="1" smtClean="0">
                <a:latin typeface="Times New Roman" pitchFamily="18" charset="0"/>
                <a:cs typeface="Times New Roman" pitchFamily="18" charset="0"/>
              </a:rPr>
              <a:t>acas</a:t>
            </a:r>
            <a:r>
              <a:rPr lang="ro-RO" sz="3100" dirty="0" smtClean="0">
                <a:latin typeface="Times New Roman" pitchFamily="18" charset="0"/>
                <a:cs typeface="Times New Roman" pitchFamily="18" charset="0"/>
              </a:rPr>
              <a:t>ă</a:t>
            </a:r>
            <a:r>
              <a:rPr lang="en-US" sz="3100" dirty="0" smtClean="0">
                <a:latin typeface="Times New Roman" pitchFamily="18" charset="0"/>
                <a:cs typeface="Times New Roman" pitchFamily="18" charset="0"/>
              </a:rPr>
              <a:t> </a:t>
            </a:r>
            <a:r>
              <a:rPr lang="ro-RO" sz="3100" dirty="0" smtClean="0">
                <a:latin typeface="Times New Roman" pitchFamily="18" charset="0"/>
                <a:cs typeface="Times New Roman" pitchFamily="18" charset="0"/>
              </a:rPr>
              <a:t>î</a:t>
            </a:r>
            <a:r>
              <a:rPr lang="en-US" sz="3100" dirty="0" smtClean="0">
                <a:latin typeface="Times New Roman" pitchFamily="18" charset="0"/>
                <a:cs typeface="Times New Roman" pitchFamily="18" charset="0"/>
              </a:rPr>
              <a:t>n</a:t>
            </a:r>
            <a:r>
              <a:rPr lang="ro-RO" sz="3100" dirty="0" smtClean="0">
                <a:latin typeface="Times New Roman" pitchFamily="18" charset="0"/>
                <a:cs typeface="Times New Roman" pitchFamily="18" charset="0"/>
              </a:rPr>
              <a:t>tr-un</a:t>
            </a:r>
            <a:r>
              <a:rPr lang="en-US" sz="3100" dirty="0" smtClean="0">
                <a:latin typeface="Times New Roman" pitchFamily="18" charset="0"/>
                <a:cs typeface="Times New Roman" pitchFamily="18" charset="0"/>
              </a:rPr>
              <a:t> an</a:t>
            </a: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Î</a:t>
            </a:r>
            <a:r>
              <a:rPr lang="en-US" sz="2700" dirty="0" smtClean="0">
                <a:latin typeface="Times New Roman" pitchFamily="18" charset="0"/>
                <a:cs typeface="Times New Roman" pitchFamily="18" charset="0"/>
              </a:rPr>
              <a:t>n </a:t>
            </a:r>
            <a:r>
              <a:rPr lang="en-US" sz="2700" dirty="0" err="1" smtClean="0">
                <a:latin typeface="Times New Roman" pitchFamily="18" charset="0"/>
                <a:cs typeface="Times New Roman" pitchFamily="18" charset="0"/>
              </a:rPr>
              <a:t>perioada</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aprilie</a:t>
            </a:r>
            <a:r>
              <a:rPr lang="en-US" sz="2700" dirty="0" smtClean="0">
                <a:latin typeface="Times New Roman" pitchFamily="18" charset="0"/>
                <a:cs typeface="Times New Roman" pitchFamily="18" charset="0"/>
              </a:rPr>
              <a:t> 2018 -  </a:t>
            </a:r>
            <a:r>
              <a:rPr lang="en-US" sz="2700" dirty="0" err="1" smtClean="0">
                <a:latin typeface="Times New Roman" pitchFamily="18" charset="0"/>
                <a:cs typeface="Times New Roman" pitchFamily="18" charset="0"/>
              </a:rPr>
              <a:t>mai</a:t>
            </a:r>
            <a:r>
              <a:rPr lang="en-US" sz="2700" dirty="0" smtClean="0">
                <a:latin typeface="Times New Roman" pitchFamily="18" charset="0"/>
                <a:cs typeface="Times New Roman" pitchFamily="18" charset="0"/>
              </a:rPr>
              <a:t> 2019, 5.078 de </a:t>
            </a:r>
            <a:r>
              <a:rPr lang="en-US" sz="2700" dirty="0" err="1" smtClean="0">
                <a:latin typeface="Times New Roman" pitchFamily="18" charset="0"/>
                <a:cs typeface="Times New Roman" pitchFamily="18" charset="0"/>
              </a:rPr>
              <a:t>minori</a:t>
            </a:r>
            <a:r>
              <a:rPr lang="en-US" sz="2700" dirty="0" smtClean="0">
                <a:latin typeface="Times New Roman" pitchFamily="18" charset="0"/>
                <a:cs typeface="Times New Roman" pitchFamily="18" charset="0"/>
              </a:rPr>
              <a:t> au </a:t>
            </a:r>
            <a:r>
              <a:rPr lang="en-US" sz="2700" dirty="0" err="1" smtClean="0">
                <a:latin typeface="Times New Roman" pitchFamily="18" charset="0"/>
                <a:cs typeface="Times New Roman" pitchFamily="18" charset="0"/>
              </a:rPr>
              <a:t>disparut</a:t>
            </a:r>
            <a:r>
              <a:rPr lang="en-US" sz="2700" dirty="0" smtClean="0">
                <a:latin typeface="Times New Roman" pitchFamily="18" charset="0"/>
                <a:cs typeface="Times New Roman" pitchFamily="18" charset="0"/>
              </a:rPr>
              <a:t> de </a:t>
            </a:r>
            <a:r>
              <a:rPr lang="en-US" sz="2700" dirty="0" err="1" smtClean="0">
                <a:latin typeface="Times New Roman" pitchFamily="18" charset="0"/>
                <a:cs typeface="Times New Roman" pitchFamily="18" charset="0"/>
              </a:rPr>
              <a:t>acas</a:t>
            </a:r>
            <a:r>
              <a:rPr lang="ro-RO" sz="2700" dirty="0" smtClean="0">
                <a:latin typeface="Times New Roman" pitchFamily="18" charset="0"/>
                <a:cs typeface="Times New Roman" pitchFamily="18" charset="0"/>
              </a:rPr>
              <a:t>ă</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dintre</a:t>
            </a:r>
            <a:r>
              <a:rPr lang="en-US" sz="2700" dirty="0" smtClean="0">
                <a:latin typeface="Times New Roman" pitchFamily="18" charset="0"/>
                <a:cs typeface="Times New Roman" pitchFamily="18" charset="0"/>
              </a:rPr>
              <a:t> care 151 cu v</a:t>
            </a:r>
            <a:r>
              <a:rPr lang="ro-RO" sz="2700" dirty="0" smtClean="0">
                <a:latin typeface="Times New Roman" pitchFamily="18" charset="0"/>
                <a:cs typeface="Times New Roman" pitchFamily="18" charset="0"/>
              </a:rPr>
              <a:t>â</a:t>
            </a:r>
            <a:r>
              <a:rPr lang="en-US" sz="2700" dirty="0" err="1" smtClean="0">
                <a:latin typeface="Times New Roman" pitchFamily="18" charset="0"/>
                <a:cs typeface="Times New Roman" pitchFamily="18" charset="0"/>
              </a:rPr>
              <a:t>rste</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pana</a:t>
            </a:r>
            <a:r>
              <a:rPr lang="en-US" sz="2700" dirty="0" smtClean="0">
                <a:latin typeface="Times New Roman" pitchFamily="18" charset="0"/>
                <a:cs typeface="Times New Roman" pitchFamily="18" charset="0"/>
              </a:rPr>
              <a:t> la 10 </a:t>
            </a:r>
            <a:r>
              <a:rPr lang="en-US" sz="2700" dirty="0" err="1" smtClean="0">
                <a:latin typeface="Times New Roman" pitchFamily="18" charset="0"/>
                <a:cs typeface="Times New Roman" pitchFamily="18" charset="0"/>
              </a:rPr>
              <a:t>ani</a:t>
            </a:r>
            <a:r>
              <a:rPr lang="en-US" sz="2700" dirty="0" smtClean="0">
                <a:latin typeface="Times New Roman" pitchFamily="18" charset="0"/>
                <a:cs typeface="Times New Roman" pitchFamily="18" charset="0"/>
              </a:rPr>
              <a:t>, 1.410 cu v</a:t>
            </a:r>
            <a:r>
              <a:rPr lang="ro-RO" sz="2700" dirty="0" smtClean="0">
                <a:latin typeface="Times New Roman" pitchFamily="18" charset="0"/>
                <a:cs typeface="Times New Roman" pitchFamily="18" charset="0"/>
              </a:rPr>
              <a:t>â</a:t>
            </a:r>
            <a:r>
              <a:rPr lang="en-US" sz="2700" dirty="0" err="1" smtClean="0">
                <a:latin typeface="Times New Roman" pitchFamily="18" charset="0"/>
                <a:cs typeface="Times New Roman" pitchFamily="18" charset="0"/>
              </a:rPr>
              <a:t>rsta</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cuprins</a:t>
            </a:r>
            <a:r>
              <a:rPr lang="ro-RO" sz="2700" dirty="0" smtClean="0">
                <a:latin typeface="Times New Roman" pitchFamily="18" charset="0"/>
                <a:cs typeface="Times New Roman" pitchFamily="18" charset="0"/>
              </a:rPr>
              <a:t>ă</a:t>
            </a:r>
            <a:r>
              <a:rPr lang="en-US" sz="2700" dirty="0" smtClean="0">
                <a:latin typeface="Times New Roman" pitchFamily="18" charset="0"/>
                <a:cs typeface="Times New Roman" pitchFamily="18" charset="0"/>
              </a:rPr>
              <a:t> </a:t>
            </a:r>
            <a:r>
              <a:rPr lang="ro-RO" sz="2700" dirty="0" smtClean="0">
                <a:latin typeface="Times New Roman" pitchFamily="18" charset="0"/>
                <a:cs typeface="Times New Roman" pitchFamily="18" charset="0"/>
              </a:rPr>
              <a:t>î</a:t>
            </a:r>
            <a:r>
              <a:rPr lang="en-US" sz="2700" dirty="0" err="1" smtClean="0">
                <a:latin typeface="Times New Roman" pitchFamily="18" charset="0"/>
                <a:cs typeface="Times New Roman" pitchFamily="18" charset="0"/>
              </a:rPr>
              <a:t>ntre</a:t>
            </a:r>
            <a:r>
              <a:rPr lang="en-US" sz="2700" dirty="0" smtClean="0">
                <a:latin typeface="Times New Roman" pitchFamily="18" charset="0"/>
                <a:cs typeface="Times New Roman" pitchFamily="18" charset="0"/>
              </a:rPr>
              <a:t> 10-14 </a:t>
            </a:r>
            <a:r>
              <a:rPr lang="en-US" sz="2700" dirty="0" err="1" smtClean="0">
                <a:latin typeface="Times New Roman" pitchFamily="18" charset="0"/>
                <a:cs typeface="Times New Roman" pitchFamily="18" charset="0"/>
              </a:rPr>
              <a:t>ani</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si</a:t>
            </a:r>
            <a:r>
              <a:rPr lang="en-US" sz="2700" dirty="0" smtClean="0">
                <a:latin typeface="Times New Roman" pitchFamily="18" charset="0"/>
                <a:cs typeface="Times New Roman" pitchFamily="18" charset="0"/>
              </a:rPr>
              <a:t> 3.517 </a:t>
            </a:r>
            <a:r>
              <a:rPr lang="en-US" sz="2700" dirty="0" err="1" smtClean="0">
                <a:latin typeface="Times New Roman" pitchFamily="18" charset="0"/>
                <a:cs typeface="Times New Roman" pitchFamily="18" charset="0"/>
              </a:rPr>
              <a:t>mai</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mari</a:t>
            </a:r>
            <a:r>
              <a:rPr lang="en-US" sz="2700" dirty="0" smtClean="0">
                <a:latin typeface="Times New Roman" pitchFamily="18" charset="0"/>
                <a:cs typeface="Times New Roman" pitchFamily="18" charset="0"/>
              </a:rPr>
              <a:t> de 14 </a:t>
            </a:r>
            <a:r>
              <a:rPr lang="en-US" sz="2700" dirty="0" err="1" smtClean="0">
                <a:latin typeface="Times New Roman" pitchFamily="18" charset="0"/>
                <a:cs typeface="Times New Roman" pitchFamily="18" charset="0"/>
              </a:rPr>
              <a:t>ani</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potrivit</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datelor</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furnizate</a:t>
            </a:r>
            <a:r>
              <a:rPr lang="en-US" sz="2700" dirty="0" smtClean="0">
                <a:latin typeface="Times New Roman" pitchFamily="18" charset="0"/>
                <a:cs typeface="Times New Roman" pitchFamily="18" charset="0"/>
              </a:rPr>
              <a:t> de </a:t>
            </a:r>
            <a:r>
              <a:rPr lang="en-US" sz="2700" dirty="0" err="1" smtClean="0">
                <a:latin typeface="Times New Roman" pitchFamily="18" charset="0"/>
                <a:cs typeface="Times New Roman" pitchFamily="18" charset="0"/>
              </a:rPr>
              <a:t>Direc</a:t>
            </a:r>
            <a:r>
              <a:rPr lang="ro-RO" sz="2700" dirty="0" smtClean="0">
                <a:latin typeface="Times New Roman" pitchFamily="18" charset="0"/>
                <a:cs typeface="Times New Roman" pitchFamily="18" charset="0"/>
              </a:rPr>
              <a:t>ț</a:t>
            </a:r>
            <a:r>
              <a:rPr lang="en-US" sz="2700" dirty="0" err="1" smtClean="0">
                <a:latin typeface="Times New Roman" pitchFamily="18" charset="0"/>
                <a:cs typeface="Times New Roman" pitchFamily="18" charset="0"/>
              </a:rPr>
              <a:t>ia</a:t>
            </a:r>
            <a:r>
              <a:rPr lang="en-US" sz="2700" dirty="0" smtClean="0">
                <a:latin typeface="Times New Roman" pitchFamily="18" charset="0"/>
                <a:cs typeface="Times New Roman" pitchFamily="18" charset="0"/>
              </a:rPr>
              <a:t> de </a:t>
            </a:r>
            <a:r>
              <a:rPr lang="en-US" sz="2700" dirty="0" err="1" smtClean="0">
                <a:latin typeface="Times New Roman" pitchFamily="18" charset="0"/>
                <a:cs typeface="Times New Roman" pitchFamily="18" charset="0"/>
              </a:rPr>
              <a:t>Investiga</a:t>
            </a:r>
            <a:r>
              <a:rPr lang="ro-RO" sz="2700" dirty="0" smtClean="0">
                <a:latin typeface="Times New Roman" pitchFamily="18" charset="0"/>
                <a:cs typeface="Times New Roman" pitchFamily="18" charset="0"/>
              </a:rPr>
              <a:t>ț</a:t>
            </a:r>
            <a:r>
              <a:rPr lang="en-US" sz="2700" dirty="0" smtClean="0">
                <a:latin typeface="Times New Roman" pitchFamily="18" charset="0"/>
                <a:cs typeface="Times New Roman" pitchFamily="18" charset="0"/>
              </a:rPr>
              <a:t>ii </a:t>
            </a:r>
            <a:r>
              <a:rPr lang="en-US" sz="2700" dirty="0" err="1" smtClean="0">
                <a:latin typeface="Times New Roman" pitchFamily="18" charset="0"/>
                <a:cs typeface="Times New Roman" pitchFamily="18" charset="0"/>
              </a:rPr>
              <a:t>Criminale</a:t>
            </a:r>
            <a:r>
              <a:rPr lang="en-US" sz="2700" dirty="0" smtClean="0">
                <a:latin typeface="Times New Roman" pitchFamily="18" charset="0"/>
                <a:cs typeface="Times New Roman" pitchFamily="18" charset="0"/>
              </a:rPr>
              <a:t> din </a:t>
            </a:r>
            <a:r>
              <a:rPr lang="en-US" sz="2700" dirty="0" err="1" smtClean="0">
                <a:latin typeface="Times New Roman" pitchFamily="18" charset="0"/>
                <a:cs typeface="Times New Roman" pitchFamily="18" charset="0"/>
              </a:rPr>
              <a:t>cadrul</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Inspectoratului</a:t>
            </a:r>
            <a:r>
              <a:rPr lang="en-US" sz="2700" dirty="0" smtClean="0">
                <a:latin typeface="Times New Roman" pitchFamily="18" charset="0"/>
                <a:cs typeface="Times New Roman" pitchFamily="18" charset="0"/>
              </a:rPr>
              <a:t> General de </a:t>
            </a:r>
            <a:r>
              <a:rPr lang="en-US" sz="2700" dirty="0" err="1" smtClean="0">
                <a:latin typeface="Times New Roman" pitchFamily="18" charset="0"/>
                <a:cs typeface="Times New Roman" pitchFamily="18" charset="0"/>
              </a:rPr>
              <a:t>Politie</a:t>
            </a:r>
            <a:r>
              <a:rPr lang="en-US" sz="2700" dirty="0" smtClean="0">
                <a:latin typeface="Times New Roman" pitchFamily="18" charset="0"/>
                <a:cs typeface="Times New Roman" pitchFamily="18" charset="0"/>
              </a:rPr>
              <a:t>.</a:t>
            </a:r>
            <a:r>
              <a:rPr lang="ro-RO" sz="2700" dirty="0" smtClean="0">
                <a:latin typeface="Times New Roman" pitchFamily="18" charset="0"/>
                <a:cs typeface="Times New Roman" pitchFamily="18" charset="0"/>
              </a:rPr>
              <a:t/>
            </a:r>
            <a:br>
              <a:rPr lang="ro-RO" sz="2700" dirty="0" smtClean="0">
                <a:latin typeface="Times New Roman" pitchFamily="18" charset="0"/>
                <a:cs typeface="Times New Roman" pitchFamily="18" charset="0"/>
              </a:rPr>
            </a:br>
            <a:r>
              <a:rPr lang="ro-RO" sz="2700" dirty="0" smtClean="0">
                <a:latin typeface="Times New Roman" pitchFamily="18" charset="0"/>
                <a:cs typeface="Times New Roman" pitchFamily="18" charset="0"/>
              </a:rPr>
              <a:t/>
            </a:r>
            <a:br>
              <a:rPr lang="ro-RO" sz="2700" dirty="0" smtClean="0">
                <a:latin typeface="Times New Roman" pitchFamily="18" charset="0"/>
                <a:cs typeface="Times New Roman" pitchFamily="18" charset="0"/>
              </a:rPr>
            </a:br>
            <a:r>
              <a:rPr lang="ro-RO" sz="2700" dirty="0" smtClean="0">
                <a:latin typeface="Times New Roman" pitchFamily="18" charset="0"/>
                <a:cs typeface="Times New Roman" pitchFamily="18" charset="0"/>
              </a:rPr>
              <a:t>În aceeași perioadă, 5072 de minori</a:t>
            </a:r>
            <a:br>
              <a:rPr lang="ro-RO" sz="2700" dirty="0" smtClean="0">
                <a:latin typeface="Times New Roman" pitchFamily="18" charset="0"/>
                <a:cs typeface="Times New Roman" pitchFamily="18" charset="0"/>
              </a:rPr>
            </a:br>
            <a:r>
              <a:rPr lang="ro-RO" sz="2700" dirty="0" smtClean="0">
                <a:latin typeface="Times New Roman" pitchFamily="18" charset="0"/>
                <a:cs typeface="Times New Roman" pitchFamily="18" charset="0"/>
              </a:rPr>
              <a:t>au fost găsiți, în 95%din cazuri </a:t>
            </a:r>
            <a:br>
              <a:rPr lang="ro-RO" sz="2700" dirty="0" smtClean="0">
                <a:latin typeface="Times New Roman" pitchFamily="18" charset="0"/>
                <a:cs typeface="Times New Roman" pitchFamily="18" charset="0"/>
              </a:rPr>
            </a:br>
            <a:r>
              <a:rPr lang="ro-RO" sz="2700" dirty="0" smtClean="0">
                <a:latin typeface="Times New Roman" pitchFamily="18" charset="0"/>
                <a:cs typeface="Times New Roman" pitchFamily="18" charset="0"/>
              </a:rPr>
              <a:t>fiind vorba de plecări voluntare, </a:t>
            </a:r>
            <a:br>
              <a:rPr lang="ro-RO" sz="2700" dirty="0" smtClean="0">
                <a:latin typeface="Times New Roman" pitchFamily="18" charset="0"/>
                <a:cs typeface="Times New Roman" pitchFamily="18" charset="0"/>
              </a:rPr>
            </a:br>
            <a:r>
              <a:rPr lang="ro-RO" sz="2700" dirty="0" smtClean="0">
                <a:latin typeface="Times New Roman" pitchFamily="18" charset="0"/>
                <a:cs typeface="Times New Roman" pitchFamily="18" charset="0"/>
              </a:rPr>
              <a:t>fuga reprezentând pentru aceștia o soluție pentru </a:t>
            </a:r>
            <a:br>
              <a:rPr lang="ro-RO" sz="2700" dirty="0" smtClean="0">
                <a:latin typeface="Times New Roman" pitchFamily="18" charset="0"/>
                <a:cs typeface="Times New Roman" pitchFamily="18" charset="0"/>
              </a:rPr>
            </a:br>
            <a:r>
              <a:rPr lang="ro-RO" sz="2700" dirty="0" smtClean="0">
                <a:latin typeface="Times New Roman" pitchFamily="18" charset="0"/>
                <a:cs typeface="Times New Roman" pitchFamily="18" charset="0"/>
              </a:rPr>
              <a:t> soluție a problemelor cu care se </a:t>
            </a:r>
            <a:br>
              <a:rPr lang="ro-RO" sz="2700" dirty="0" smtClean="0">
                <a:latin typeface="Times New Roman" pitchFamily="18" charset="0"/>
                <a:cs typeface="Times New Roman" pitchFamily="18" charset="0"/>
              </a:rPr>
            </a:br>
            <a:r>
              <a:rPr lang="ro-RO" sz="2700" dirty="0" smtClean="0">
                <a:latin typeface="Times New Roman" pitchFamily="18" charset="0"/>
                <a:cs typeface="Times New Roman" pitchFamily="18" charset="0"/>
              </a:rPr>
              <a:t>confruntă.</a:t>
            </a:r>
            <a:br>
              <a:rPr lang="ro-RO"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t>
            </a:r>
            <a:r>
              <a:rPr lang="en-US" dirty="0" smtClean="0"/>
              <a:t/>
            </a:r>
            <a:br>
              <a:rPr lang="en-US" dirty="0" smtClean="0"/>
            </a:br>
            <a:endParaRPr lang="en-US" dirty="0"/>
          </a:p>
        </p:txBody>
      </p:sp>
      <p:pic>
        <p:nvPicPr>
          <p:cNvPr id="1026" name="Picture 2" descr="C:\Users\WIN\Desktop\mama.jpg"/>
          <p:cNvPicPr>
            <a:picLocks noGrp="1" noChangeAspect="1" noChangeArrowheads="1"/>
          </p:cNvPicPr>
          <p:nvPr>
            <p:ph idx="1"/>
          </p:nvPr>
        </p:nvPicPr>
        <p:blipFill>
          <a:blip r:embed="rId2"/>
          <a:srcRect/>
          <a:stretch>
            <a:fillRect/>
          </a:stretch>
        </p:blipFill>
        <p:spPr bwMode="auto">
          <a:xfrm>
            <a:off x="5334000" y="3733800"/>
            <a:ext cx="3505200" cy="25749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en-US" dirty="0"/>
          </a:p>
        </p:txBody>
      </p:sp>
      <p:sp>
        <p:nvSpPr>
          <p:cNvPr id="3" name="Substituent conținut 2"/>
          <p:cNvSpPr>
            <a:spLocks noGrp="1"/>
          </p:cNvSpPr>
          <p:nvPr>
            <p:ph idx="1"/>
          </p:nvPr>
        </p:nvSpPr>
        <p:spPr>
          <a:xfrm>
            <a:off x="381000" y="228600"/>
            <a:ext cx="8305800" cy="6080760"/>
          </a:xfrm>
        </p:spPr>
        <p:txBody>
          <a:bodyPr>
            <a:normAutofit lnSpcReduction="10000"/>
          </a:bodyPr>
          <a:lstStyle/>
          <a:p>
            <a:endParaRPr lang="ro-RO" sz="2400" dirty="0" smtClean="0">
              <a:latin typeface="Times New Roman" pitchFamily="18" charset="0"/>
              <a:cs typeface="Times New Roman" pitchFamily="18" charset="0"/>
            </a:endParaRPr>
          </a:p>
          <a:p>
            <a:pPr algn="ctr"/>
            <a:endParaRPr lang="ro-RO"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pPr>
              <a:buNone/>
            </a:pPr>
            <a:r>
              <a:rPr lang="ro-RO"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Salvati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Copiii</a:t>
            </a:r>
            <a:r>
              <a:rPr lang="en-US" sz="2400" dirty="0" smtClean="0">
                <a:latin typeface="Times New Roman" pitchFamily="18" charset="0"/>
                <a:cs typeface="Times New Roman" pitchFamily="18" charset="0"/>
              </a:rPr>
              <a:t> Romania </a:t>
            </a:r>
            <a:r>
              <a:rPr lang="en-US" sz="2400" dirty="0" err="1" smtClean="0">
                <a:latin typeface="Times New Roman" pitchFamily="18" charset="0"/>
                <a:cs typeface="Times New Roman" pitchFamily="18" charset="0"/>
              </a:rPr>
              <a:t>organiz</a:t>
            </a:r>
            <a:r>
              <a:rPr lang="ro-RO" sz="2400" dirty="0" err="1" smtClean="0">
                <a:latin typeface="Times New Roman" pitchFamily="18" charset="0"/>
                <a:cs typeface="Times New Roman" pitchFamily="18" charset="0"/>
              </a:rPr>
              <a:t>ează</a:t>
            </a:r>
            <a:r>
              <a:rPr lang="ro-RO" sz="2400" dirty="0" smtClean="0">
                <a:latin typeface="Times New Roman" pitchFamily="18" charset="0"/>
                <a:cs typeface="Times New Roman" pitchFamily="18" charset="0"/>
              </a:rPr>
              <a:t> anual</a:t>
            </a:r>
            <a:r>
              <a:rPr lang="en-US" sz="2400" dirty="0" smtClean="0">
                <a:latin typeface="Times New Roman" pitchFamily="18" charset="0"/>
                <a:cs typeface="Times New Roman" pitchFamily="18" charset="0"/>
              </a:rPr>
              <a:t> o </a:t>
            </a:r>
            <a:r>
              <a:rPr lang="en-US" sz="2400" dirty="0" err="1" smtClean="0">
                <a:latin typeface="Times New Roman" pitchFamily="18" charset="0"/>
                <a:cs typeface="Times New Roman" pitchFamily="18" charset="0"/>
              </a:rPr>
              <a:t>campanie</a:t>
            </a:r>
            <a:r>
              <a:rPr lang="en-US" sz="2400" dirty="0" smtClean="0">
                <a:latin typeface="Times New Roman" pitchFamily="18" charset="0"/>
                <a:cs typeface="Times New Roman" pitchFamily="18" charset="0"/>
              </a:rPr>
              <a:t> de </a:t>
            </a:r>
            <a:r>
              <a:rPr lang="en-US" sz="2400" dirty="0" err="1" smtClean="0">
                <a:latin typeface="Times New Roman" pitchFamily="18" charset="0"/>
                <a:cs typeface="Times New Roman" pitchFamily="18" charset="0"/>
              </a:rPr>
              <a:t>informare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sensibilizare</a:t>
            </a:r>
            <a:r>
              <a:rPr lang="en-US" sz="2400" dirty="0" smtClean="0">
                <a:latin typeface="Times New Roman" pitchFamily="18" charset="0"/>
                <a:cs typeface="Times New Roman" pitchFamily="18" charset="0"/>
              </a:rPr>
              <a:t> a </a:t>
            </a:r>
            <a:r>
              <a:rPr lang="en-US" sz="2400" dirty="0" err="1" smtClean="0">
                <a:latin typeface="Times New Roman" pitchFamily="18" charset="0"/>
                <a:cs typeface="Times New Roman" pitchFamily="18" charset="0"/>
              </a:rPr>
              <a:t>elevilor</a:t>
            </a:r>
            <a:r>
              <a:rPr lang="en-US" sz="2400" dirty="0" smtClean="0">
                <a:latin typeface="Times New Roman" pitchFamily="18" charset="0"/>
                <a:cs typeface="Times New Roman" pitchFamily="18" charset="0"/>
              </a:rPr>
              <a:t> cu </a:t>
            </a:r>
            <a:r>
              <a:rPr lang="en-US" sz="2400" dirty="0" err="1" smtClean="0">
                <a:latin typeface="Times New Roman" pitchFamily="18" charset="0"/>
                <a:cs typeface="Times New Roman" pitchFamily="18" charset="0"/>
              </a:rPr>
              <a:t>mesajul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Fuga</a:t>
            </a:r>
            <a:r>
              <a:rPr lang="en-US" sz="2400" dirty="0" smtClean="0">
                <a:latin typeface="Times New Roman" pitchFamily="18" charset="0"/>
                <a:cs typeface="Times New Roman" pitchFamily="18" charset="0"/>
              </a:rPr>
              <a:t> de </a:t>
            </a:r>
            <a:r>
              <a:rPr lang="en-US" sz="2400" dirty="0" err="1" smtClean="0">
                <a:latin typeface="Times New Roman" pitchFamily="18" charset="0"/>
                <a:cs typeface="Times New Roman" pitchFamily="18" charset="0"/>
              </a:rPr>
              <a:t>acasa</a:t>
            </a:r>
            <a:r>
              <a:rPr lang="en-US" sz="2400" dirty="0" smtClean="0">
                <a:latin typeface="Times New Roman" pitchFamily="18" charset="0"/>
                <a:cs typeface="Times New Roman" pitchFamily="18" charset="0"/>
              </a:rPr>
              <a:t> e o </a:t>
            </a:r>
            <a:r>
              <a:rPr lang="en-US" sz="2400" dirty="0" err="1" smtClean="0">
                <a:latin typeface="Times New Roman" pitchFamily="18" charset="0"/>
                <a:cs typeface="Times New Roman" pitchFamily="18" charset="0"/>
              </a:rPr>
              <a:t>capcana</a:t>
            </a:r>
            <a:r>
              <a:rPr lang="en-US" sz="2400" dirty="0" smtClean="0">
                <a:latin typeface="Times New Roman" pitchFamily="18" charset="0"/>
                <a:cs typeface="Times New Roman" pitchFamily="18" charset="0"/>
              </a:rPr>
              <a:t>, nu un </a:t>
            </a:r>
            <a:r>
              <a:rPr lang="en-US" sz="2400" dirty="0" err="1" smtClean="0">
                <a:latin typeface="Times New Roman" pitchFamily="18" charset="0"/>
                <a:cs typeface="Times New Roman" pitchFamily="18" charset="0"/>
              </a:rPr>
              <a:t>refugiu</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marc</a:t>
            </a:r>
            <a:r>
              <a:rPr lang="ro-RO" sz="2400" dirty="0" smtClean="0">
                <a:latin typeface="Times New Roman" pitchFamily="18" charset="0"/>
                <a:cs typeface="Times New Roman" pitchFamily="18" charset="0"/>
              </a:rPr>
              <a:t>â</a:t>
            </a:r>
            <a:r>
              <a:rPr lang="en-US" sz="2400" dirty="0" err="1"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 Romania </a:t>
            </a:r>
            <a:r>
              <a:rPr lang="en-US" sz="2400" dirty="0" err="1" smtClean="0">
                <a:latin typeface="Times New Roman" pitchFamily="18" charset="0"/>
                <a:cs typeface="Times New Roman" pitchFamily="18" charset="0"/>
              </a:rPr>
              <a:t>Ziua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Internationala</a:t>
            </a:r>
            <a:r>
              <a:rPr lang="en-US" sz="2400" dirty="0" smtClean="0">
                <a:latin typeface="Times New Roman" pitchFamily="18" charset="0"/>
                <a:cs typeface="Times New Roman" pitchFamily="18" charset="0"/>
              </a:rPr>
              <a:t> a </a:t>
            </a:r>
            <a:r>
              <a:rPr lang="en-US" sz="2400" dirty="0" err="1" smtClean="0">
                <a:latin typeface="Times New Roman" pitchFamily="18" charset="0"/>
                <a:cs typeface="Times New Roman" pitchFamily="18" charset="0"/>
              </a:rPr>
              <a:t>Copiilor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Disparuti</a:t>
            </a:r>
            <a:r>
              <a:rPr lang="ro-RO" sz="2400" dirty="0" smtClean="0">
                <a:latin typeface="Times New Roman" pitchFamily="18" charset="0"/>
                <a:cs typeface="Times New Roman" pitchFamily="18" charset="0"/>
              </a:rPr>
              <a:t>,. Aceștia sunt </a:t>
            </a:r>
            <a:r>
              <a:rPr lang="en-US" sz="2400" dirty="0" err="1" smtClean="0">
                <a:latin typeface="Times New Roman" pitchFamily="18" charset="0"/>
                <a:cs typeface="Times New Roman" pitchFamily="18" charset="0"/>
              </a:rPr>
              <a:t>avertiza</a:t>
            </a:r>
            <a:r>
              <a:rPr lang="ro-RO" sz="2400" dirty="0" smtClean="0">
                <a:latin typeface="Times New Roman" pitchFamily="18" charset="0"/>
                <a:cs typeface="Times New Roman" pitchFamily="18" charset="0"/>
              </a:rPr>
              <a:t>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asupra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situatiilor</a:t>
            </a:r>
            <a:r>
              <a:rPr lang="en-US" sz="2400" dirty="0" smtClean="0">
                <a:latin typeface="Times New Roman" pitchFamily="18" charset="0"/>
                <a:cs typeface="Times New Roman" pitchFamily="18" charset="0"/>
              </a:rPr>
              <a:t> de </a:t>
            </a:r>
            <a:r>
              <a:rPr lang="en-US" sz="2400" dirty="0" err="1" smtClean="0">
                <a:latin typeface="Times New Roman" pitchFamily="18" charset="0"/>
                <a:cs typeface="Times New Roman" pitchFamily="18" charset="0"/>
              </a:rPr>
              <a:t>risc</a:t>
            </a:r>
            <a:r>
              <a:rPr lang="en-US" sz="2400"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la care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copiii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adolescentii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lipsiti</a:t>
            </a:r>
            <a:r>
              <a:rPr lang="en-US" sz="2400" dirty="0" smtClean="0">
                <a:latin typeface="Times New Roman" pitchFamily="18" charset="0"/>
                <a:cs typeface="Times New Roman" pitchFamily="18" charset="0"/>
              </a:rPr>
              <a:t> de </a:t>
            </a:r>
            <a:r>
              <a:rPr lang="en-US" sz="2400" dirty="0" err="1" smtClean="0">
                <a:latin typeface="Times New Roman" pitchFamily="18" charset="0"/>
                <a:cs typeface="Times New Roman" pitchFamily="18" charset="0"/>
              </a:rPr>
              <a:t>sprijin</a:t>
            </a:r>
            <a:r>
              <a:rPr lang="en-US" sz="2400"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se expun în momentul în care iau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decizii</a:t>
            </a:r>
            <a:r>
              <a:rPr lang="en-US" sz="2400" dirty="0" smtClean="0">
                <a:latin typeface="Times New Roman" pitchFamily="18" charset="0"/>
                <a:cs typeface="Times New Roman" pitchFamily="18" charset="0"/>
              </a:rPr>
              <a:t> cu impact </a:t>
            </a:r>
            <a:r>
              <a:rPr lang="en-US" sz="2400" dirty="0" err="1" smtClean="0">
                <a:latin typeface="Times New Roman" pitchFamily="18" charset="0"/>
                <a:cs typeface="Times New Roman" pitchFamily="18" charset="0"/>
              </a:rPr>
              <a:t>negativ</a:t>
            </a:r>
            <a:r>
              <a:rPr lang="en-US" sz="2400" dirty="0" smtClean="0">
                <a:latin typeface="Times New Roman" pitchFamily="18" charset="0"/>
                <a:cs typeface="Times New Roman" pitchFamily="18" charset="0"/>
              </a:rPr>
              <a:t> major </a:t>
            </a:r>
            <a:r>
              <a:rPr lang="en-US" sz="2400" dirty="0" err="1" smtClean="0">
                <a:latin typeface="Times New Roman" pitchFamily="18" charset="0"/>
                <a:cs typeface="Times New Roman" pitchFamily="18" charset="0"/>
              </a:rPr>
              <a:t>asupra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sigurantei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vietii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lor</a:t>
            </a:r>
            <a:r>
              <a:rPr lang="en-US" sz="2400"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r</a:t>
            </a:r>
            <a:r>
              <a:rPr lang="en-US" sz="2400" dirty="0" err="1" smtClean="0">
                <a:latin typeface="Times New Roman" pitchFamily="18" charset="0"/>
                <a:cs typeface="Times New Roman" pitchFamily="18" charset="0"/>
              </a:rPr>
              <a:t>isc</a:t>
            </a:r>
            <a:r>
              <a:rPr lang="ro-RO" sz="2400" dirty="0" err="1" smtClean="0">
                <a:latin typeface="Times New Roman" pitchFamily="18" charset="0"/>
                <a:cs typeface="Times New Roman" pitchFamily="18" charset="0"/>
              </a:rPr>
              <a:t>ând</a:t>
            </a:r>
            <a:r>
              <a:rPr lang="ro-RO" sz="2400" dirty="0" smtClean="0">
                <a:latin typeface="Times New Roman" pitchFamily="18" charset="0"/>
                <a:cs typeface="Times New Roman" pitchFamily="18" charset="0"/>
              </a:rPr>
              <a:t> </a:t>
            </a:r>
            <a:r>
              <a:rPr lang="en-US" sz="2400" i="1" dirty="0" smtClean="0"/>
              <a:t> </a:t>
            </a:r>
            <a:r>
              <a:rPr lang="en-US" sz="2400" i="1" dirty="0" err="1" smtClean="0">
                <a:latin typeface="Times New Roman" pitchFamily="18" charset="0"/>
                <a:cs typeface="Times New Roman" pitchFamily="18" charset="0"/>
              </a:rPr>
              <a:t>exploatare</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abuz</a:t>
            </a:r>
            <a:r>
              <a:rPr lang="ro-RO" sz="2400" i="1" dirty="0" smtClean="0">
                <a:latin typeface="Times New Roman" pitchFamily="18" charset="0"/>
                <a:cs typeface="Times New Roman" pitchFamily="18" charset="0"/>
              </a:rPr>
              <a:t> și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trafic</a:t>
            </a:r>
            <a:r>
              <a:rPr lang="en-US" sz="2400" i="1" dirty="0" smtClean="0">
                <a:latin typeface="Times New Roman" pitchFamily="18" charset="0"/>
                <a:cs typeface="Times New Roman" pitchFamily="18" charset="0"/>
              </a:rPr>
              <a:t> de </a:t>
            </a:r>
            <a:r>
              <a:rPr lang="en-US" sz="2400" i="1" dirty="0" err="1" smtClean="0">
                <a:latin typeface="Times New Roman" pitchFamily="18" charset="0"/>
                <a:cs typeface="Times New Roman" pitchFamily="18" charset="0"/>
              </a:rPr>
              <a:t>copii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p>
          <a:p>
            <a:endParaRPr lang="en-US" dirty="0"/>
          </a:p>
        </p:txBody>
      </p:sp>
      <p:pic>
        <p:nvPicPr>
          <p:cNvPr id="2052" name="Picture 4" descr="C:\Users\WIN\Desktop\4-fugit-de-acasa.jpg"/>
          <p:cNvPicPr>
            <a:picLocks noChangeAspect="1" noChangeArrowheads="1"/>
          </p:cNvPicPr>
          <p:nvPr/>
        </p:nvPicPr>
        <p:blipFill>
          <a:blip r:embed="rId2"/>
          <a:srcRect/>
          <a:stretch>
            <a:fillRect/>
          </a:stretch>
        </p:blipFill>
        <p:spPr bwMode="auto">
          <a:xfrm>
            <a:off x="2743200" y="304801"/>
            <a:ext cx="4419600" cy="2438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228600"/>
            <a:ext cx="8229600" cy="6080760"/>
          </a:xfrm>
        </p:spPr>
        <p:txBody>
          <a:bodyPr>
            <a:normAutofit fontScale="85000" lnSpcReduction="10000"/>
          </a:bodyPr>
          <a:lstStyle/>
          <a:p>
            <a:pPr algn="ctr"/>
            <a:endParaRPr lang="ro-RO" sz="2400" i="1" dirty="0" smtClean="0"/>
          </a:p>
          <a:p>
            <a:endParaRPr lang="ro-RO" sz="2400" i="1" dirty="0" smtClean="0"/>
          </a:p>
          <a:p>
            <a:pPr algn="ctr"/>
            <a:endParaRPr lang="ro-RO" sz="2400" i="1" dirty="0" smtClean="0"/>
          </a:p>
          <a:p>
            <a:endParaRPr lang="ro-RO" sz="2400" i="1" dirty="0" smtClean="0"/>
          </a:p>
          <a:p>
            <a:endParaRPr lang="ro-RO" sz="2400" i="1" dirty="0" smtClean="0"/>
          </a:p>
          <a:p>
            <a:endParaRPr lang="ro-RO" sz="2400" i="1" dirty="0" smtClean="0"/>
          </a:p>
          <a:p>
            <a:endParaRPr lang="ro-RO" sz="2400" i="1" dirty="0" smtClean="0"/>
          </a:p>
          <a:p>
            <a:r>
              <a:rPr lang="vi-VN" sz="2400" i="1" dirty="0" smtClean="0"/>
              <a:t>Fuga </a:t>
            </a:r>
            <a:r>
              <a:rPr lang="vi-VN" sz="2400" i="1" dirty="0" smtClean="0"/>
              <a:t>reprezintă în viziunea lor o soluție pentru toate problemele cu care se confruntă, fără să realizeze că, dincolo de uşa casei sau a </a:t>
            </a:r>
            <a:r>
              <a:rPr lang="vi-VN" sz="2400" i="1" dirty="0" smtClean="0"/>
              <a:t>insituţiei </a:t>
            </a:r>
            <a:r>
              <a:rPr lang="vi-VN" sz="2400" i="1" dirty="0" smtClean="0"/>
              <a:t>de protecţie sunt adesea provocări mai mari, greu de gestionat</a:t>
            </a:r>
            <a:r>
              <a:rPr lang="vi-VN" sz="2400" i="1" dirty="0" smtClean="0"/>
              <a:t>.</a:t>
            </a:r>
            <a:endParaRPr lang="ro-RO" sz="2400" i="1" dirty="0" smtClean="0"/>
          </a:p>
          <a:p>
            <a:r>
              <a:rPr lang="vi-VN" sz="2400" dirty="0" smtClean="0"/>
              <a:t>Datele furnizate de Federația Europeană pentru Copilul Dispărut și Exploatat </a:t>
            </a:r>
            <a:r>
              <a:rPr lang="vi-VN" sz="2400" dirty="0" smtClean="0"/>
              <a:t>Sexual</a:t>
            </a:r>
            <a:r>
              <a:rPr lang="ro-RO" sz="2400" dirty="0" smtClean="0"/>
              <a:t> </a:t>
            </a:r>
            <a:r>
              <a:rPr lang="vi-VN" sz="2400" dirty="0" smtClean="0"/>
              <a:t>arată </a:t>
            </a:r>
            <a:r>
              <a:rPr lang="vi-VN" sz="2400" dirty="0" smtClean="0"/>
              <a:t>contextele dramatice în care ajung copiii dispăruţi:</a:t>
            </a:r>
          </a:p>
          <a:p>
            <a:r>
              <a:rPr lang="vi-VN" sz="2400" dirty="0" smtClean="0"/>
              <a:t>58% sunt victime ale unei forme de abuz sau exploatare;</a:t>
            </a:r>
          </a:p>
          <a:p>
            <a:r>
              <a:rPr lang="vi-VN" sz="2400" dirty="0" smtClean="0"/>
              <a:t>19% sunt răpiți în contextul proceselor de stabilire a custodiei </a:t>
            </a:r>
            <a:r>
              <a:rPr lang="vi-VN" sz="2400" dirty="0" smtClean="0"/>
              <a:t>parentale;</a:t>
            </a:r>
            <a:endParaRPr lang="vi-VN" sz="2400" dirty="0" smtClean="0"/>
          </a:p>
          <a:p>
            <a:r>
              <a:rPr lang="vi-VN" sz="2400" dirty="0" smtClean="0"/>
              <a:t>17% din cazurile de copii dispăruți în Europa au caracter transfrontalier;</a:t>
            </a:r>
          </a:p>
          <a:p>
            <a:r>
              <a:rPr lang="vi-VN" sz="2400" b="1" dirty="0" smtClean="0"/>
              <a:t>dormitul </a:t>
            </a:r>
            <a:r>
              <a:rPr lang="vi-VN" sz="2400" b="1" dirty="0" smtClean="0"/>
              <a:t>pe stradă, cerșitul și prostituarea sunt cele mai frecvente strategii, de risc maxim, pe care copiii fugari le au la îndemână pentru a supraviețui.</a:t>
            </a:r>
            <a:endParaRPr lang="vi-VN" sz="2400" dirty="0" smtClean="0"/>
          </a:p>
          <a:p>
            <a:endParaRPr lang="en-US" dirty="0"/>
          </a:p>
        </p:txBody>
      </p:sp>
      <p:pic>
        <p:nvPicPr>
          <p:cNvPr id="5" name="Imagine 4" descr="C:\Users\WIN\Desktop\STRADA.jpg"/>
          <p:cNvPicPr/>
          <p:nvPr/>
        </p:nvPicPr>
        <p:blipFill>
          <a:blip r:embed="rId2"/>
          <a:srcRect/>
          <a:stretch>
            <a:fillRect/>
          </a:stretch>
        </p:blipFill>
        <p:spPr bwMode="auto">
          <a:xfrm>
            <a:off x="2590800" y="152401"/>
            <a:ext cx="3505199" cy="2438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ro-RO" sz="2400" dirty="0" smtClean="0">
                <a:latin typeface="Times New Roman" pitchFamily="18" charset="0"/>
                <a:cs typeface="Times New Roman" pitchFamily="18" charset="0"/>
              </a:rPr>
              <a:t>Rămâne însă acel procent al copiilor care dispar pentru că sunt răpiți</a:t>
            </a:r>
            <a:endParaRPr lang="en-US" sz="2400" dirty="0">
              <a:latin typeface="Times New Roman" pitchFamily="18" charset="0"/>
              <a:cs typeface="Times New Roman" pitchFamily="18" charset="0"/>
            </a:endParaRPr>
          </a:p>
        </p:txBody>
      </p:sp>
      <p:sp>
        <p:nvSpPr>
          <p:cNvPr id="3" name="Substituent conținut 2"/>
          <p:cNvSpPr>
            <a:spLocks noGrp="1"/>
          </p:cNvSpPr>
          <p:nvPr>
            <p:ph idx="1"/>
          </p:nvPr>
        </p:nvSpPr>
        <p:spPr/>
        <p:txBody>
          <a:bodyPr>
            <a:normAutofit fontScale="70000" lnSpcReduction="20000"/>
          </a:bodyPr>
          <a:lstStyle/>
          <a:p>
            <a:endParaRPr lang="ro-RO" sz="2400" dirty="0" smtClean="0"/>
          </a:p>
          <a:p>
            <a:pPr algn="ctr"/>
            <a:endParaRPr lang="ro-RO"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Copiii pot fi răpiţi de un membru al familiei (un părinte) sau de o cunoştinţă, precum şi de străini (</a:t>
            </a:r>
            <a:r>
              <a:rPr lang="ro-RO" sz="2400" dirty="0" smtClean="0">
                <a:latin typeface="Times New Roman" pitchFamily="18" charset="0"/>
                <a:cs typeface="Times New Roman" pitchFamily="18" charset="0"/>
              </a:rPr>
              <a:t>aproximativ </a:t>
            </a:r>
            <a:r>
              <a:rPr lang="vi-VN" sz="2400" dirty="0" smtClean="0">
                <a:latin typeface="Times New Roman" pitchFamily="18" charset="0"/>
                <a:cs typeface="Times New Roman" pitchFamily="18" charset="0"/>
              </a:rPr>
              <a:t>25% </a:t>
            </a:r>
            <a:r>
              <a:rPr lang="ro-RO" sz="2400" dirty="0" smtClean="0">
                <a:latin typeface="Times New Roman" pitchFamily="18" charset="0"/>
                <a:cs typeface="Times New Roman" pitchFamily="18" charset="0"/>
              </a:rPr>
              <a:t>din cazuri</a:t>
            </a:r>
            <a:r>
              <a:rPr lang="vi-VN" sz="2400" dirty="0" smtClean="0">
                <a:latin typeface="Times New Roman" pitchFamily="18" charset="0"/>
                <a:cs typeface="Times New Roman" pitchFamily="18" charset="0"/>
              </a:rPr>
              <a:t>). </a:t>
            </a:r>
            <a:endParaRPr lang="ro-RO" sz="2400" dirty="0" smtClean="0">
              <a:latin typeface="Times New Roman" pitchFamily="18" charset="0"/>
              <a:cs typeface="Times New Roman" pitchFamily="18" charset="0"/>
            </a:endParaRPr>
          </a:p>
          <a:p>
            <a:pPr>
              <a:buNone/>
            </a:pPr>
            <a:r>
              <a:rPr lang="vi-VN" sz="2400" dirty="0" smtClean="0">
                <a:latin typeface="Times New Roman" pitchFamily="18" charset="0"/>
                <a:cs typeface="Times New Roman" pitchFamily="18" charset="0"/>
              </a:rPr>
              <a:t> </a:t>
            </a:r>
            <a:endParaRPr lang="ro-RO"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Victimele răpirii cu un motiv sexual au o vârstă medie de 14 ani</a:t>
            </a:r>
            <a:endParaRPr lang="en-US" sz="2400" dirty="0" smtClean="0">
              <a:latin typeface="Times New Roman" pitchFamily="18" charset="0"/>
              <a:cs typeface="Times New Roman" pitchFamily="18" charset="0"/>
            </a:endParaRPr>
          </a:p>
          <a:p>
            <a:endParaRPr lang="ro-RO" sz="2400" dirty="0" smtClean="0">
              <a:latin typeface="Times New Roman" pitchFamily="18" charset="0"/>
              <a:cs typeface="Times New Roman" pitchFamily="18" charset="0"/>
            </a:endParaRPr>
          </a:p>
          <a:p>
            <a:r>
              <a:rPr lang="ro-RO" sz="2400" dirty="0" smtClean="0">
                <a:latin typeface="Times New Roman" pitchFamily="18" charset="0"/>
                <a:cs typeface="Times New Roman" pitchFamily="18" charset="0"/>
              </a:rPr>
              <a:t>Răpirea poate avea ca scop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a:t>
            </a:r>
            <a:r>
              <a:rPr lang="vi-VN" sz="2400" dirty="0" smtClean="0">
                <a:latin typeface="Times New Roman" pitchFamily="18" charset="0"/>
                <a:cs typeface="Times New Roman" pitchFamily="18" charset="0"/>
              </a:rPr>
              <a:t> șantajarea </a:t>
            </a:r>
            <a:r>
              <a:rPr lang="ro-RO" sz="2400" dirty="0" smtClean="0">
                <a:latin typeface="Times New Roman" pitchFamily="18" charset="0"/>
                <a:cs typeface="Times New Roman" pitchFamily="18" charset="0"/>
              </a:rPr>
              <a:t>în vederea </a:t>
            </a:r>
            <a:r>
              <a:rPr lang="vi-VN" sz="2400" dirty="0" smtClean="0">
                <a:latin typeface="Times New Roman" pitchFamily="18" charset="0"/>
                <a:cs typeface="Times New Roman" pitchFamily="18" charset="0"/>
              </a:rPr>
              <a:t>obținerii unei sume  de răscumpărare</a:t>
            </a:r>
            <a:endParaRPr lang="ro-RO" sz="2400" dirty="0" smtClean="0">
              <a:latin typeface="Times New Roman" pitchFamily="18" charset="0"/>
              <a:cs typeface="Times New Roman" pitchFamily="18" charset="0"/>
            </a:endParaRPr>
          </a:p>
          <a:p>
            <a:r>
              <a:rPr lang="ro-RO" sz="2400" dirty="0" smtClean="0">
                <a:latin typeface="Times New Roman" pitchFamily="18" charset="0"/>
                <a:cs typeface="Times New Roman" pitchFamily="18" charset="0"/>
              </a:rPr>
              <a:t>În cele mai nefericite cazuri, răpirea are ca scop uciderea  și </a:t>
            </a:r>
            <a:r>
              <a:rPr lang="vi-VN" sz="2400" dirty="0" smtClean="0">
                <a:latin typeface="Times New Roman" pitchFamily="18" charset="0"/>
                <a:cs typeface="Times New Roman" pitchFamily="18" charset="0"/>
              </a:rPr>
              <a:t> preleva</a:t>
            </a:r>
            <a:r>
              <a:rPr lang="ro-RO" sz="2400" dirty="0" smtClean="0">
                <a:latin typeface="Times New Roman" pitchFamily="18" charset="0"/>
                <a:cs typeface="Times New Roman" pitchFamily="18" charset="0"/>
              </a:rPr>
              <a:t>rea</a:t>
            </a:r>
            <a:r>
              <a:rPr lang="vi-VN" sz="2400" dirty="0" smtClean="0">
                <a:latin typeface="Times New Roman" pitchFamily="18" charset="0"/>
                <a:cs typeface="Times New Roman" pitchFamily="18" charset="0"/>
              </a:rPr>
              <a:t> organel</a:t>
            </a:r>
            <a:r>
              <a:rPr lang="ro-RO" sz="2400" dirty="0" smtClean="0">
                <a:latin typeface="Times New Roman" pitchFamily="18" charset="0"/>
                <a:cs typeface="Times New Roman" pitchFamily="18" charset="0"/>
              </a:rPr>
              <a:t>or care</a:t>
            </a:r>
            <a:r>
              <a:rPr lang="vi-VN" sz="2400" dirty="0" smtClean="0">
                <a:latin typeface="Times New Roman" pitchFamily="18" charset="0"/>
                <a:cs typeface="Times New Roman" pitchFamily="18" charset="0"/>
              </a:rPr>
              <a:t> sunt apoi vândute pe piața neagră.</a:t>
            </a:r>
            <a:endParaRPr lang="ro-RO" sz="2400" dirty="0" smtClean="0">
              <a:latin typeface="Times New Roman" pitchFamily="18" charset="0"/>
              <a:cs typeface="Times New Roman" pitchFamily="18" charset="0"/>
            </a:endParaRPr>
          </a:p>
          <a:p>
            <a:r>
              <a:rPr lang="ro-RO" sz="2400" dirty="0" smtClean="0">
                <a:latin typeface="Times New Roman" pitchFamily="18" charset="0"/>
                <a:cs typeface="Times New Roman" pitchFamily="18" charset="0"/>
              </a:rPr>
              <a:t>Î</a:t>
            </a:r>
            <a:r>
              <a:rPr lang="vi-VN" sz="2400" dirty="0" smtClean="0">
                <a:latin typeface="Times New Roman" pitchFamily="18" charset="0"/>
                <a:cs typeface="Times New Roman" pitchFamily="18" charset="0"/>
              </a:rPr>
              <a:t>n aproximativ 2/3 din cazuri agresorul foloseşte o maşină </a:t>
            </a:r>
            <a:r>
              <a:rPr lang="ro-RO"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r>
              <a:rPr lang="vi-VN" sz="2400" dirty="0" smtClean="0">
                <a:latin typeface="Times New Roman" pitchFamily="18" charset="0"/>
                <a:cs typeface="Times New Roman" pitchFamily="18" charset="0"/>
              </a:rPr>
              <a:t/>
            </a:r>
            <a:br>
              <a:rPr lang="vi-VN"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pic>
        <p:nvPicPr>
          <p:cNvPr id="16386" name="Picture 2" descr="C:\Users\WIN\Desktop\New folder (2)\RAPIRE 2.jpg"/>
          <p:cNvPicPr>
            <a:picLocks noChangeAspect="1" noChangeArrowheads="1"/>
          </p:cNvPicPr>
          <p:nvPr/>
        </p:nvPicPr>
        <p:blipFill>
          <a:blip r:embed="rId2"/>
          <a:srcRect/>
          <a:stretch>
            <a:fillRect/>
          </a:stretch>
        </p:blipFill>
        <p:spPr bwMode="auto">
          <a:xfrm>
            <a:off x="2286001" y="1219200"/>
            <a:ext cx="4267200" cy="20574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229600" cy="6278562"/>
          </a:xfrm>
        </p:spPr>
        <p:txBody>
          <a:bodyPr>
            <a:normAutofit fontScale="90000"/>
          </a:bodyPr>
          <a:lstStyle/>
          <a:p>
            <a:pPr lvl="0" algn="l"/>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en-US" sz="3100" dirty="0" err="1" smtClean="0">
                <a:latin typeface="Times New Roman" pitchFamily="18" charset="0"/>
                <a:cs typeface="Times New Roman" pitchFamily="18" charset="0"/>
              </a:rPr>
              <a:t>Modalități</a:t>
            </a:r>
            <a:r>
              <a:rPr lang="en-US" sz="3100" dirty="0" smtClean="0">
                <a:latin typeface="Times New Roman" pitchFamily="18" charset="0"/>
                <a:cs typeface="Times New Roman" pitchFamily="18" charset="0"/>
              </a:rPr>
              <a:t> de </a:t>
            </a:r>
            <a:r>
              <a:rPr lang="en-US" sz="3100" dirty="0" err="1" smtClean="0">
                <a:latin typeface="Times New Roman" pitchFamily="18" charset="0"/>
                <a:cs typeface="Times New Roman" pitchFamily="18" charset="0"/>
              </a:rPr>
              <a:t>prevenire</a:t>
            </a:r>
            <a:r>
              <a:rPr lang="en-US" sz="3100" dirty="0" smtClean="0">
                <a:latin typeface="Times New Roman" pitchFamily="18" charset="0"/>
                <a:cs typeface="Times New Roman" pitchFamily="18" charset="0"/>
              </a:rPr>
              <a:t> a </a:t>
            </a:r>
            <a:r>
              <a:rPr lang="en-US" sz="3100" dirty="0" err="1" smtClean="0">
                <a:latin typeface="Times New Roman" pitchFamily="18" charset="0"/>
                <a:cs typeface="Times New Roman" pitchFamily="18" charset="0"/>
              </a:rPr>
              <a:t>răpirilor</a:t>
            </a: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2400" dirty="0" smtClean="0">
                <a:latin typeface="Times New Roman" pitchFamily="18" charset="0"/>
                <a:cs typeface="Times New Roman" pitchFamily="18" charset="0"/>
              </a:rPr>
              <a:t>1</a:t>
            </a:r>
            <a:r>
              <a:rPr lang="ro-RO"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Nu merge </a:t>
            </a:r>
            <a:r>
              <a:rPr lang="en-US" sz="2200" dirty="0" err="1" smtClean="0">
                <a:latin typeface="Times New Roman" pitchFamily="18" charset="0"/>
                <a:cs typeface="Times New Roman" pitchFamily="18" charset="0"/>
              </a:rPr>
              <a:t>niciodată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scurtături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şi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stai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întotdeauna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în</a:t>
            </a:r>
            <a:r>
              <a:rPr lang="en-US" sz="2200" dirty="0" smtClean="0">
                <a:latin typeface="Times New Roman" pitchFamily="18" charset="0"/>
                <a:cs typeface="Times New Roman" pitchFamily="18" charset="0"/>
              </a:rPr>
              <a:t> zone </a:t>
            </a:r>
            <a:r>
              <a:rPr lang="en-US" sz="2200" dirty="0" err="1" smtClean="0">
                <a:latin typeface="Times New Roman" pitchFamily="18" charset="0"/>
                <a:cs typeface="Times New Roman" pitchFamily="18" charset="0"/>
              </a:rPr>
              <a:t>bine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luminate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și</a:t>
            </a:r>
            <a:r>
              <a:rPr lang="en-US" sz="2200" dirty="0" smtClean="0">
                <a:latin typeface="Times New Roman" pitchFamily="18" charset="0"/>
                <a:cs typeface="Times New Roman" pitchFamily="18" charset="0"/>
              </a:rPr>
              <a:t> populate!</a:t>
            </a:r>
            <a:r>
              <a:rPr lang="ro-RO" sz="2200" dirty="0" smtClean="0">
                <a:latin typeface="Times New Roman" pitchFamily="18" charset="0"/>
                <a:cs typeface="Times New Roman" pitchFamily="18" charset="0"/>
              </a:rPr>
              <a:t/>
            </a:r>
            <a:br>
              <a:rPr lang="ro-RO" sz="2200" dirty="0" smtClean="0">
                <a:latin typeface="Times New Roman" pitchFamily="18" charset="0"/>
                <a:cs typeface="Times New Roman" pitchFamily="18" charset="0"/>
              </a:rPr>
            </a:br>
            <a:r>
              <a:rPr lang="ro-RO"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Dacă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observi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ești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urmărit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mergi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spre</a:t>
            </a:r>
            <a:r>
              <a:rPr lang="en-US" sz="2200" dirty="0" smtClean="0">
                <a:latin typeface="Times New Roman" pitchFamily="18" charset="0"/>
                <a:cs typeface="Times New Roman" pitchFamily="18" charset="0"/>
              </a:rPr>
              <a:t> un loc </a:t>
            </a:r>
            <a:r>
              <a:rPr lang="en-US" sz="2200" dirty="0" err="1" smtClean="0">
                <a:latin typeface="Times New Roman" pitchFamily="18" charset="0"/>
                <a:cs typeface="Times New Roman" pitchFamily="18" charset="0"/>
              </a:rPr>
              <a:t>aglomerat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și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cere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ajutorul</a:t>
            </a:r>
            <a:r>
              <a:rPr lang="en-US" sz="2200" dirty="0" smtClean="0">
                <a:latin typeface="Times New Roman" pitchFamily="18" charset="0"/>
                <a:cs typeface="Times New Roman" pitchFamily="18" charset="0"/>
              </a:rPr>
              <a:t>.</a:t>
            </a:r>
            <a:r>
              <a:rPr lang="ro-RO" sz="2200" dirty="0" smtClean="0">
                <a:latin typeface="Times New Roman" pitchFamily="18" charset="0"/>
                <a:cs typeface="Times New Roman" pitchFamily="18" charset="0"/>
              </a:rPr>
              <a:t/>
            </a:r>
            <a:br>
              <a:rPr lang="ro-RO" sz="2200" dirty="0" smtClean="0">
                <a:latin typeface="Times New Roman" pitchFamily="18" charset="0"/>
                <a:cs typeface="Times New Roman" pitchFamily="18" charset="0"/>
              </a:rPr>
            </a:br>
            <a:r>
              <a:rPr lang="ro-RO" sz="2200" dirty="0" smtClean="0">
                <a:latin typeface="Times New Roman" pitchFamily="18" charset="0"/>
                <a:cs typeface="Times New Roman" pitchFamily="18" charset="0"/>
              </a:rPr>
              <a:t>3.</a:t>
            </a:r>
            <a:r>
              <a:rPr lang="en-US" sz="2200" dirty="0" smtClean="0">
                <a:latin typeface="Times New Roman" pitchFamily="18" charset="0"/>
                <a:cs typeface="Times New Roman" pitchFamily="18" charset="0"/>
              </a:rPr>
              <a:t> Nu </a:t>
            </a:r>
            <a:r>
              <a:rPr lang="en-US" sz="2200" dirty="0" err="1" smtClean="0">
                <a:latin typeface="Times New Roman" pitchFamily="18" charset="0"/>
                <a:cs typeface="Times New Roman" pitchFamily="18" charset="0"/>
              </a:rPr>
              <a:t>accepta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niciodată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bani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cadouri</a:t>
            </a:r>
            <a:r>
              <a:rPr lang="en-US" sz="2200" dirty="0" smtClean="0">
                <a:latin typeface="Times New Roman" pitchFamily="18" charset="0"/>
                <a:cs typeface="Times New Roman" pitchFamily="18" charset="0"/>
              </a:rPr>
              <a:t> de la </a:t>
            </a:r>
            <a:r>
              <a:rPr lang="en-US" sz="2200" dirty="0" err="1" smtClean="0">
                <a:latin typeface="Times New Roman" pitchFamily="18" charset="0"/>
                <a:cs typeface="Times New Roman" pitchFamily="18" charset="0"/>
              </a:rPr>
              <a:t>nimeni</a:t>
            </a:r>
            <a:r>
              <a:rPr lang="en-US" sz="2200" dirty="0" smtClean="0">
                <a:latin typeface="Times New Roman" pitchFamily="18" charset="0"/>
                <a:cs typeface="Times New Roman" pitchFamily="18" charset="0"/>
              </a:rPr>
              <a:t>, cu </a:t>
            </a:r>
            <a:r>
              <a:rPr lang="en-US" sz="2200" dirty="0" err="1" smtClean="0">
                <a:latin typeface="Times New Roman" pitchFamily="18" charset="0"/>
                <a:cs typeface="Times New Roman" pitchFamily="18" charset="0"/>
              </a:rPr>
              <a:t>excepţia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cazurilor</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în</a:t>
            </a:r>
            <a:r>
              <a:rPr lang="en-US" sz="2200" dirty="0" smtClean="0">
                <a:latin typeface="Times New Roman" pitchFamily="18" charset="0"/>
                <a:cs typeface="Times New Roman" pitchFamily="18" charset="0"/>
              </a:rPr>
              <a:t> care </a:t>
            </a:r>
            <a:r>
              <a:rPr lang="en-US" sz="2200" dirty="0" err="1" smtClean="0">
                <a:latin typeface="Times New Roman" pitchFamily="18" charset="0"/>
                <a:cs typeface="Times New Roman" pitchFamily="18" charset="0"/>
              </a:rPr>
              <a:t>ți</a:t>
            </a:r>
            <a:r>
              <a:rPr lang="en-US" sz="2200" dirty="0" smtClean="0">
                <a:latin typeface="Times New Roman" pitchFamily="18" charset="0"/>
                <a:cs typeface="Times New Roman" pitchFamily="18" charset="0"/>
              </a:rPr>
              <a:t> s-a </a:t>
            </a:r>
            <a:r>
              <a:rPr lang="en-US" sz="2200" dirty="0" err="1" smtClean="0">
                <a:latin typeface="Times New Roman" pitchFamily="18" charset="0"/>
                <a:cs typeface="Times New Roman" pitchFamily="18" charset="0"/>
              </a:rPr>
              <a:t>spus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este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în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regulă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accepți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şi</a:t>
            </a:r>
            <a:r>
              <a:rPr lang="en-US" sz="2200" dirty="0" smtClean="0">
                <a:latin typeface="Times New Roman" pitchFamily="18" charset="0"/>
                <a:cs typeface="Times New Roman" pitchFamily="18" charset="0"/>
              </a:rPr>
              <a:t> cu </a:t>
            </a:r>
            <a:r>
              <a:rPr lang="en-US" sz="2200" dirty="0" err="1" smtClean="0">
                <a:latin typeface="Times New Roman" pitchFamily="18" charset="0"/>
                <a:cs typeface="Times New Roman" pitchFamily="18" charset="0"/>
              </a:rPr>
              <a:t>ce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ocazie</a:t>
            </a:r>
            <a:r>
              <a:rPr lang="en-US" sz="2200" dirty="0" smtClean="0">
                <a:latin typeface="Times New Roman" pitchFamily="18" charset="0"/>
                <a:cs typeface="Times New Roman" pitchFamily="18" charset="0"/>
              </a:rPr>
              <a:t>.</a:t>
            </a:r>
            <a:r>
              <a:rPr lang="ro-RO" sz="2200" dirty="0" smtClean="0">
                <a:latin typeface="Times New Roman" pitchFamily="18" charset="0"/>
                <a:cs typeface="Times New Roman" pitchFamily="18" charset="0"/>
              </a:rPr>
              <a:t/>
            </a:r>
            <a:br>
              <a:rPr lang="ro-RO"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t>
            </a:r>
            <a:r>
              <a:rPr lang="ro-RO" sz="2200" dirty="0" smtClean="0">
                <a:latin typeface="Times New Roman" pitchFamily="18" charset="0"/>
                <a:cs typeface="Times New Roman" pitchFamily="18" charset="0"/>
              </a:rPr>
              <a:t>4. </a:t>
            </a:r>
            <a:r>
              <a:rPr lang="en-US" sz="2200" dirty="0" err="1" smtClean="0">
                <a:latin typeface="Times New Roman" pitchFamily="18" charset="0"/>
                <a:cs typeface="Times New Roman" pitchFamily="18" charset="0"/>
              </a:rPr>
              <a:t>Sunt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situaţii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în</a:t>
            </a:r>
            <a:r>
              <a:rPr lang="en-US" sz="2200" dirty="0" smtClean="0">
                <a:latin typeface="Times New Roman" pitchFamily="18" charset="0"/>
                <a:cs typeface="Times New Roman" pitchFamily="18" charset="0"/>
              </a:rPr>
              <a:t> care </a:t>
            </a:r>
            <a:r>
              <a:rPr lang="en-US" sz="2200" dirty="0" err="1" smtClean="0">
                <a:latin typeface="Times New Roman" pitchFamily="18" charset="0"/>
                <a:cs typeface="Times New Roman" pitchFamily="18" charset="0"/>
              </a:rPr>
              <a:t>este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bine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pentru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siguranţa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să</a:t>
            </a:r>
            <a:r>
              <a:rPr lang="en-US" sz="2200" dirty="0" smtClean="0">
                <a:latin typeface="Times New Roman" pitchFamily="18" charset="0"/>
                <a:cs typeface="Times New Roman" pitchFamily="18" charset="0"/>
              </a:rPr>
              <a:t> nu </a:t>
            </a:r>
            <a:r>
              <a:rPr lang="en-US" sz="2200" dirty="0" err="1" smtClean="0">
                <a:latin typeface="Times New Roman" pitchFamily="18" charset="0"/>
                <a:cs typeface="Times New Roman" pitchFamily="18" charset="0"/>
              </a:rPr>
              <a:t>fii</a:t>
            </a:r>
            <a:r>
              <a:rPr lang="en-US" sz="2200" dirty="0" smtClean="0">
                <a:latin typeface="Times New Roman" pitchFamily="18" charset="0"/>
                <a:cs typeface="Times New Roman" pitchFamily="18" charset="0"/>
              </a:rPr>
              <a:t> politicos cu </a:t>
            </a:r>
            <a:r>
              <a:rPr lang="en-US" sz="2200" dirty="0" err="1" smtClean="0">
                <a:latin typeface="Times New Roman" pitchFamily="18" charset="0"/>
                <a:cs typeface="Times New Roman" pitchFamily="18" charset="0"/>
              </a:rPr>
              <a:t>cei</a:t>
            </a:r>
            <a:r>
              <a:rPr lang="en-US" sz="2200" dirty="0" smtClean="0">
                <a:latin typeface="Times New Roman" pitchFamily="18" charset="0"/>
                <a:cs typeface="Times New Roman" pitchFamily="18" charset="0"/>
              </a:rPr>
              <a:t> din </a:t>
            </a:r>
            <a:r>
              <a:rPr lang="en-US" sz="2200" dirty="0" err="1" smtClean="0">
                <a:latin typeface="Times New Roman" pitchFamily="18" charset="0"/>
                <a:cs typeface="Times New Roman" pitchFamily="18" charset="0"/>
              </a:rPr>
              <a:t>jur</a:t>
            </a:r>
            <a:r>
              <a:rPr lang="en-US" sz="2200" dirty="0" smtClean="0">
                <a:latin typeface="Times New Roman" pitchFamily="18" charset="0"/>
                <a:cs typeface="Times New Roman" pitchFamily="18" charset="0"/>
              </a:rPr>
              <a:t> – </a:t>
            </a:r>
            <a:r>
              <a:rPr lang="en-US" sz="2200" dirty="0" err="1" smtClean="0">
                <a:latin typeface="Times New Roman" pitchFamily="18" charset="0"/>
                <a:cs typeface="Times New Roman" pitchFamily="18" charset="0"/>
              </a:rPr>
              <a:t>atunci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când</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simți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cineva</a:t>
            </a:r>
            <a:r>
              <a:rPr lang="en-US" sz="2200" dirty="0" smtClean="0">
                <a:latin typeface="Times New Roman" pitchFamily="18" charset="0"/>
                <a:cs typeface="Times New Roman" pitchFamily="18" charset="0"/>
              </a:rPr>
              <a:t> nu </a:t>
            </a:r>
            <a:r>
              <a:rPr lang="en-US" sz="2200" dirty="0" err="1" smtClean="0">
                <a:latin typeface="Times New Roman" pitchFamily="18" charset="0"/>
                <a:cs typeface="Times New Roman" pitchFamily="18" charset="0"/>
              </a:rPr>
              <a:t>îți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inspiră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încredere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sperie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deranjează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Cel</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bine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este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pleci</a:t>
            </a:r>
            <a:r>
              <a:rPr lang="en-US" sz="2200" dirty="0" smtClean="0">
                <a:latin typeface="Times New Roman" pitchFamily="18" charset="0"/>
                <a:cs typeface="Times New Roman" pitchFamily="18" charset="0"/>
              </a:rPr>
              <a:t> de </a:t>
            </a:r>
            <a:r>
              <a:rPr lang="en-US" sz="2200" dirty="0" err="1" smtClean="0">
                <a:latin typeface="Times New Roman" pitchFamily="18" charset="0"/>
                <a:cs typeface="Times New Roman" pitchFamily="18" charset="0"/>
              </a:rPr>
              <a:t>lângă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acea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persoană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cât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repede</a:t>
            </a:r>
            <a:r>
              <a:rPr lang="en-US" sz="2200" dirty="0" smtClean="0">
                <a:latin typeface="Times New Roman" pitchFamily="18" charset="0"/>
                <a:cs typeface="Times New Roman" pitchFamily="18" charset="0"/>
              </a:rPr>
              <a:t> cu </a:t>
            </a:r>
            <a:r>
              <a:rPr lang="en-US" sz="2200" dirty="0" err="1" smtClean="0">
                <a:latin typeface="Times New Roman" pitchFamily="18" charset="0"/>
                <a:cs typeface="Times New Roman" pitchFamily="18" charset="0"/>
              </a:rPr>
              <a:t>putinţă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opui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şi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atragi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atenţia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asupra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asupra</a:t>
            </a:r>
            <a:r>
              <a:rPr lang="en-US" sz="2200" dirty="0" smtClean="0">
                <a:latin typeface="Times New Roman" pitchFamily="18" charset="0"/>
                <a:cs typeface="Times New Roman" pitchFamily="18" charset="0"/>
              </a:rPr>
              <a:t> a </a:t>
            </a:r>
            <a:r>
              <a:rPr lang="en-US" sz="2200" dirty="0" err="1" smtClean="0">
                <a:latin typeface="Times New Roman" pitchFamily="18" charset="0"/>
                <a:cs typeface="Times New Roman" pitchFamily="18" charset="0"/>
              </a:rPr>
              <a:t>ceea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ce</a:t>
            </a:r>
            <a:r>
              <a:rPr lang="en-US" sz="2200" dirty="0" smtClean="0">
                <a:latin typeface="Times New Roman" pitchFamily="18" charset="0"/>
                <a:cs typeface="Times New Roman" pitchFamily="18" charset="0"/>
              </a:rPr>
              <a:t> se </a:t>
            </a:r>
            <a:r>
              <a:rPr lang="en-US" sz="2200" dirty="0" err="1" smtClean="0">
                <a:latin typeface="Times New Roman" pitchFamily="18" charset="0"/>
                <a:cs typeface="Times New Roman" pitchFamily="18" charset="0"/>
              </a:rPr>
              <a:t>întâmplă</a:t>
            </a:r>
            <a:r>
              <a:rPr lang="en-US" sz="2200" dirty="0" smtClean="0">
                <a:latin typeface="Times New Roman" pitchFamily="18" charset="0"/>
                <a:cs typeface="Times New Roman" pitchFamily="18" charset="0"/>
              </a:rPr>
              <a:t> cu tine </a:t>
            </a:r>
            <a:r>
              <a:rPr lang="en-US" sz="2200" dirty="0" err="1" smtClean="0">
                <a:latin typeface="Times New Roman" pitchFamily="18" charset="0"/>
                <a:cs typeface="Times New Roman" pitchFamily="18" charset="0"/>
              </a:rPr>
              <a:t>prin</a:t>
            </a:r>
            <a:r>
              <a:rPr lang="en-US" sz="2200" dirty="0" smtClean="0">
                <a:latin typeface="Times New Roman" pitchFamily="18" charset="0"/>
                <a:cs typeface="Times New Roman" pitchFamily="18" charset="0"/>
              </a:rPr>
              <a:t> diverse </a:t>
            </a:r>
            <a:r>
              <a:rPr lang="en-US" sz="2200" dirty="0" err="1" smtClean="0">
                <a:latin typeface="Times New Roman" pitchFamily="18" charset="0"/>
                <a:cs typeface="Times New Roman" pitchFamily="18" charset="0"/>
              </a:rPr>
              <a:t>mijloace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dând</a:t>
            </a:r>
            <a:r>
              <a:rPr lang="en-US" sz="2200" dirty="0" smtClean="0">
                <a:latin typeface="Times New Roman" pitchFamily="18" charset="0"/>
                <a:cs typeface="Times New Roman" pitchFamily="18" charset="0"/>
              </a:rPr>
              <a:t> din </a:t>
            </a:r>
            <a:r>
              <a:rPr lang="en-US" sz="2200" dirty="0" err="1" smtClean="0">
                <a:latin typeface="Times New Roman" pitchFamily="18" charset="0"/>
                <a:cs typeface="Times New Roman" pitchFamily="18" charset="0"/>
              </a:rPr>
              <a:t>picioare</a:t>
            </a:r>
            <a:r>
              <a:rPr lang="en-US" sz="2200" dirty="0" smtClean="0">
                <a:latin typeface="Times New Roman" pitchFamily="18" charset="0"/>
                <a:cs typeface="Times New Roman" pitchFamily="18" charset="0"/>
              </a:rPr>
              <a:t>, </a:t>
            </a:r>
            <a:r>
              <a:rPr lang="ro-RO" sz="2200" dirty="0" smtClean="0">
                <a:latin typeface="Times New Roman" pitchFamily="18" charset="0"/>
                <a:cs typeface="Times New Roman" pitchFamily="18" charset="0"/>
              </a:rPr>
              <a:t/>
            </a:r>
            <a:br>
              <a:rPr lang="ro-RO" sz="2200" dirty="0" smtClean="0">
                <a:latin typeface="Times New Roman" pitchFamily="18" charset="0"/>
                <a:cs typeface="Times New Roman" pitchFamily="18" charset="0"/>
              </a:rPr>
            </a:br>
            <a:r>
              <a:rPr lang="ro-RO"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ţipând</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încercând</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fugi</a:t>
            </a:r>
            <a:r>
              <a:rPr lang="en-US" sz="2200" dirty="0" smtClean="0">
                <a:latin typeface="Times New Roman" pitchFamily="18" charset="0"/>
                <a:cs typeface="Times New Roman" pitchFamily="18" charset="0"/>
              </a:rPr>
              <a:t>.</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ro-RO" sz="2200" dirty="0" smtClean="0">
                <a:latin typeface="Times New Roman" pitchFamily="18" charset="0"/>
                <a:cs typeface="Times New Roman" pitchFamily="18" charset="0"/>
              </a:rPr>
              <a:t>                                           5.</a:t>
            </a:r>
            <a:r>
              <a:rPr lang="en-US" sz="2200" dirty="0" err="1" smtClean="0">
                <a:latin typeface="Times New Roman" pitchFamily="18" charset="0"/>
                <a:cs typeface="Times New Roman" pitchFamily="18" charset="0"/>
              </a:rPr>
              <a:t>Ascultă-ți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instinctele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Pentru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siguranţa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ta</a:t>
            </a:r>
            <a:r>
              <a:rPr lang="ro-RO" sz="2200" dirty="0" smtClean="0">
                <a:latin typeface="Times New Roman" pitchFamily="18" charset="0"/>
                <a:cs typeface="Times New Roman" pitchFamily="18" charset="0"/>
              </a:rPr>
              <a:t>, dacă</a:t>
            </a:r>
            <a:br>
              <a:rPr lang="ro-RO" sz="2200" dirty="0" smtClean="0">
                <a:latin typeface="Times New Roman" pitchFamily="18" charset="0"/>
                <a:cs typeface="Times New Roman" pitchFamily="18" charset="0"/>
              </a:rPr>
            </a:br>
            <a:r>
              <a:rPr lang="ro-RO" sz="2200" dirty="0" smtClean="0">
                <a:latin typeface="Times New Roman" pitchFamily="18" charset="0"/>
                <a:cs typeface="Times New Roman" pitchFamily="18" charset="0"/>
              </a:rPr>
              <a:t>                                           </a:t>
            </a:r>
            <a:r>
              <a:rPr lang="en-US" sz="2800" dirty="0" smtClean="0"/>
              <a:t> </a:t>
            </a:r>
            <a:r>
              <a:rPr lang="en-US" sz="2200" dirty="0" err="1" smtClean="0">
                <a:latin typeface="Times New Roman" pitchFamily="18" charset="0"/>
                <a:cs typeface="Times New Roman" pitchFamily="18" charset="0"/>
              </a:rPr>
              <a:t>cineva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te</a:t>
            </a:r>
            <a:r>
              <a:rPr lang="en-US" sz="2200" dirty="0" smtClean="0">
                <a:latin typeface="Times New Roman" pitchFamily="18" charset="0"/>
                <a:cs typeface="Times New Roman" pitchFamily="18" charset="0"/>
              </a:rPr>
              <a:t> face </a:t>
            </a:r>
            <a:r>
              <a:rPr lang="en-US" sz="2200" dirty="0" err="1" smtClean="0">
                <a:latin typeface="Times New Roman" pitchFamily="18" charset="0"/>
                <a:cs typeface="Times New Roman" pitchFamily="18" charset="0"/>
              </a:rPr>
              <a:t>să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simți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inconfortabil</a:t>
            </a:r>
            <a:r>
              <a:rPr lang="ro-RO" sz="2200" dirty="0" smtClean="0">
                <a:latin typeface="Times New Roman" pitchFamily="18" charset="0"/>
                <a:cs typeface="Times New Roman" pitchFamily="18" charset="0"/>
              </a:rPr>
              <a:t>, speriat </a:t>
            </a:r>
            <a:br>
              <a:rPr lang="ro-RO" sz="2200" dirty="0" smtClean="0">
                <a:latin typeface="Times New Roman" pitchFamily="18" charset="0"/>
                <a:cs typeface="Times New Roman" pitchFamily="18" charset="0"/>
              </a:rPr>
            </a:br>
            <a:r>
              <a:rPr lang="ro-RO" sz="2200" dirty="0" smtClean="0">
                <a:latin typeface="Times New Roman" pitchFamily="18" charset="0"/>
                <a:cs typeface="Times New Roman" pitchFamily="18" charset="0"/>
              </a:rPr>
              <a:t>                                             sau confuz, vorbește cu un adult de încredere.</a:t>
            </a:r>
            <a:br>
              <a:rPr lang="ro-RO" sz="22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ro-RO" sz="3100" dirty="0" smtClean="0">
                <a:latin typeface="Times New Roman" pitchFamily="18" charset="0"/>
                <a:cs typeface="Times New Roman" pitchFamily="18" charset="0"/>
              </a:rPr>
              <a:t/>
            </a:r>
            <a:br>
              <a:rPr lang="ro-RO" sz="3100" dirty="0" smtClean="0">
                <a:latin typeface="Times New Roman" pitchFamily="18" charset="0"/>
                <a:cs typeface="Times New Roman" pitchFamily="18" charset="0"/>
              </a:rPr>
            </a:br>
            <a:r>
              <a:rPr lang="en-US" dirty="0" smtClean="0"/>
              <a:t/>
            </a:r>
            <a:br>
              <a:rPr lang="en-US" dirty="0" smtClean="0"/>
            </a:br>
            <a:endParaRPr lang="en-US" dirty="0"/>
          </a:p>
        </p:txBody>
      </p:sp>
      <p:pic>
        <p:nvPicPr>
          <p:cNvPr id="17410" name="Picture 2" descr="C:\Users\WIN\Desktop\New folder (2)\RAPIRE 1.jpg"/>
          <p:cNvPicPr>
            <a:picLocks noGrp="1" noChangeAspect="1" noChangeArrowheads="1"/>
          </p:cNvPicPr>
          <p:nvPr>
            <p:ph idx="1"/>
          </p:nvPr>
        </p:nvPicPr>
        <p:blipFill>
          <a:blip r:embed="rId2"/>
          <a:srcRect/>
          <a:stretch>
            <a:fillRect/>
          </a:stretch>
        </p:blipFill>
        <p:spPr bwMode="auto">
          <a:xfrm>
            <a:off x="228601" y="4572000"/>
            <a:ext cx="2971800" cy="1981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en-US" dirty="0"/>
          </a:p>
        </p:txBody>
      </p:sp>
      <p:sp>
        <p:nvSpPr>
          <p:cNvPr id="3" name="Substituent conținut 2"/>
          <p:cNvSpPr>
            <a:spLocks noGrp="1"/>
          </p:cNvSpPr>
          <p:nvPr>
            <p:ph idx="1"/>
          </p:nvPr>
        </p:nvSpPr>
        <p:spPr>
          <a:xfrm>
            <a:off x="381000" y="228600"/>
            <a:ext cx="8534400" cy="6080760"/>
          </a:xfrm>
        </p:spPr>
        <p:txBody>
          <a:bodyPr>
            <a:normAutofit lnSpcReduction="10000"/>
          </a:bodyPr>
          <a:lstStyle/>
          <a:p>
            <a:pPr lvl="0"/>
            <a:endParaRPr lang="ro-RO" sz="2000" b="1" dirty="0" smtClean="0">
              <a:latin typeface="Times New Roman" pitchFamily="18" charset="0"/>
              <a:cs typeface="Times New Roman" pitchFamily="18" charset="0"/>
            </a:endParaRPr>
          </a:p>
          <a:p>
            <a:pPr lvl="0"/>
            <a:r>
              <a:rPr lang="ro-RO" sz="2000" b="1" dirty="0" smtClean="0">
                <a:latin typeface="Times New Roman" pitchFamily="18" charset="0"/>
                <a:cs typeface="Times New Roman" pitchFamily="18" charset="0"/>
              </a:rPr>
              <a:t>6.</a:t>
            </a:r>
            <a:r>
              <a:rPr lang="en-US" sz="2000" b="1" dirty="0" err="1" smtClean="0">
                <a:latin typeface="Times New Roman" pitchFamily="18" charset="0"/>
                <a:cs typeface="Times New Roman" pitchFamily="18" charset="0"/>
              </a:rPr>
              <a:t>Asigură-te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îți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ştii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adresa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numărul</a:t>
            </a:r>
            <a:r>
              <a:rPr lang="en-US" sz="2000" b="1" dirty="0" smtClean="0">
                <a:latin typeface="Times New Roman" pitchFamily="18" charset="0"/>
                <a:cs typeface="Times New Roman" pitchFamily="18" charset="0"/>
              </a:rPr>
              <a:t> de </a:t>
            </a:r>
            <a:r>
              <a:rPr lang="en-US" sz="2000" b="1" dirty="0" err="1" smtClean="0">
                <a:latin typeface="Times New Roman" pitchFamily="18" charset="0"/>
                <a:cs typeface="Times New Roman" pitchFamily="18" charset="0"/>
              </a:rPr>
              <a:t>telefon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şi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numele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părinţilor</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dar</a:t>
            </a:r>
            <a:r>
              <a:rPr lang="en-US" sz="2000" b="1" dirty="0" smtClean="0">
                <a:latin typeface="Times New Roman" pitchFamily="18" charset="0"/>
                <a:cs typeface="Times New Roman" pitchFamily="18" charset="0"/>
              </a:rPr>
              <a:t> nu le </a:t>
            </a:r>
            <a:r>
              <a:rPr lang="en-US" sz="2000" b="1" dirty="0" err="1" smtClean="0">
                <a:latin typeface="Times New Roman" pitchFamily="18" charset="0"/>
                <a:cs typeface="Times New Roman" pitchFamily="18" charset="0"/>
              </a:rPr>
              <a:t>spune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oricui</a:t>
            </a:r>
            <a:r>
              <a:rPr lang="en-US" sz="2000" b="1" dirty="0" smtClean="0">
                <a:latin typeface="Times New Roman" pitchFamily="18" charset="0"/>
                <a:cs typeface="Times New Roman" pitchFamily="18" charset="0"/>
              </a:rPr>
              <a:t>.</a:t>
            </a:r>
            <a:endParaRPr lang="ro-RO" sz="2000" b="1" dirty="0" smtClean="0">
              <a:latin typeface="Times New Roman" pitchFamily="18" charset="0"/>
              <a:cs typeface="Times New Roman" pitchFamily="18" charset="0"/>
            </a:endParaRPr>
          </a:p>
          <a:p>
            <a:pPr lvl="0"/>
            <a:endParaRPr lang="en-US" sz="2000" dirty="0" smtClean="0">
              <a:latin typeface="Times New Roman" pitchFamily="18" charset="0"/>
              <a:cs typeface="Times New Roman" pitchFamily="18" charset="0"/>
            </a:endParaRPr>
          </a:p>
          <a:p>
            <a:pPr lvl="0"/>
            <a:r>
              <a:rPr lang="ro-RO" sz="2000" b="1" dirty="0" smtClean="0">
                <a:latin typeface="Times New Roman" pitchFamily="18" charset="0"/>
                <a:cs typeface="Times New Roman" pitchFamily="18" charset="0"/>
              </a:rPr>
              <a:t>7.</a:t>
            </a:r>
            <a:r>
              <a:rPr lang="en-US" sz="2000" b="1" dirty="0" err="1" smtClean="0">
                <a:latin typeface="Times New Roman" pitchFamily="18" charset="0"/>
                <a:cs typeface="Times New Roman" pitchFamily="18" charset="0"/>
              </a:rPr>
              <a:t>Trebuie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spui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imediat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părinţilor</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dacă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cineva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îți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pune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întrebări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personale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intime.Să</a:t>
            </a:r>
            <a:r>
              <a:rPr lang="en-US" sz="2000" b="1" dirty="0" smtClean="0">
                <a:latin typeface="Times New Roman" pitchFamily="18" charset="0"/>
                <a:cs typeface="Times New Roman" pitchFamily="18" charset="0"/>
              </a:rPr>
              <a:t> nu </a:t>
            </a:r>
            <a:r>
              <a:rPr lang="en-US" sz="2000" b="1" dirty="0" err="1" smtClean="0">
                <a:latin typeface="Times New Roman" pitchFamily="18" charset="0"/>
                <a:cs typeface="Times New Roman" pitchFamily="18" charset="0"/>
              </a:rPr>
              <a:t>spui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niciodată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adresa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numărul</a:t>
            </a:r>
            <a:r>
              <a:rPr lang="en-US" sz="2000" b="1" dirty="0" smtClean="0">
                <a:latin typeface="Times New Roman" pitchFamily="18" charset="0"/>
                <a:cs typeface="Times New Roman" pitchFamily="18" charset="0"/>
              </a:rPr>
              <a:t> de </a:t>
            </a:r>
            <a:r>
              <a:rPr lang="en-US" sz="2000" b="1" dirty="0" err="1" smtClean="0">
                <a:latin typeface="Times New Roman" pitchFamily="18" charset="0"/>
                <a:cs typeface="Times New Roman" pitchFamily="18" charset="0"/>
              </a:rPr>
              <a:t>telefon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vârsta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şcoala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alte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informaţii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celor</a:t>
            </a:r>
            <a:r>
              <a:rPr lang="en-US" sz="2000" b="1" dirty="0" smtClean="0">
                <a:latin typeface="Times New Roman" pitchFamily="18" charset="0"/>
                <a:cs typeface="Times New Roman" pitchFamily="18" charset="0"/>
              </a:rPr>
              <a:t> cu care </a:t>
            </a:r>
            <a:r>
              <a:rPr lang="en-US" sz="2000" b="1" dirty="0" err="1" smtClean="0">
                <a:latin typeface="Times New Roman" pitchFamily="18" charset="0"/>
                <a:cs typeface="Times New Roman" pitchFamily="18" charset="0"/>
              </a:rPr>
              <a:t>comunici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pe</a:t>
            </a:r>
            <a:r>
              <a:rPr lang="en-US" sz="2000" b="1" dirty="0" smtClean="0">
                <a:latin typeface="Times New Roman" pitchFamily="18" charset="0"/>
                <a:cs typeface="Times New Roman" pitchFamily="18" charset="0"/>
              </a:rPr>
              <a:t> internet </a:t>
            </a:r>
            <a:r>
              <a:rPr lang="en-US" sz="2000" b="1" dirty="0" err="1" smtClean="0">
                <a:latin typeface="Times New Roman" pitchFamily="18" charset="0"/>
                <a:cs typeface="Times New Roman" pitchFamily="18" charset="0"/>
              </a:rPr>
              <a:t>și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mai</a:t>
            </a:r>
            <a:r>
              <a:rPr lang="en-US" sz="2000" b="1" dirty="0" smtClean="0">
                <a:latin typeface="Times New Roman" pitchFamily="18" charset="0"/>
                <a:cs typeface="Times New Roman" pitchFamily="18" charset="0"/>
              </a:rPr>
              <a:t> ales, </a:t>
            </a:r>
            <a:r>
              <a:rPr lang="en-US" sz="2000" b="1" dirty="0" err="1" smtClean="0">
                <a:latin typeface="Times New Roman" pitchFamily="18" charset="0"/>
                <a:cs typeface="Times New Roman" pitchFamily="18" charset="0"/>
              </a:rPr>
              <a:t>să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îți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anunţi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imediat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părinţi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dacă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cineva</a:t>
            </a:r>
            <a:r>
              <a:rPr lang="en-US" sz="2000" b="1" dirty="0" smtClean="0">
                <a:latin typeface="Times New Roman" pitchFamily="18" charset="0"/>
                <a:cs typeface="Times New Roman" pitchFamily="18" charset="0"/>
              </a:rPr>
              <a:t> de </a:t>
            </a:r>
            <a:r>
              <a:rPr lang="en-US" sz="2000" b="1" dirty="0" err="1" smtClean="0">
                <a:latin typeface="Times New Roman" pitchFamily="18" charset="0"/>
                <a:cs typeface="Times New Roman" pitchFamily="18" charset="0"/>
              </a:rPr>
              <a:t>pe</a:t>
            </a:r>
            <a:r>
              <a:rPr lang="en-US" sz="2000" b="1" dirty="0" smtClean="0">
                <a:latin typeface="Times New Roman" pitchFamily="18" charset="0"/>
                <a:cs typeface="Times New Roman" pitchFamily="18" charset="0"/>
              </a:rPr>
              <a:t> internet </a:t>
            </a:r>
            <a:r>
              <a:rPr lang="en-US" sz="2000" b="1" dirty="0" err="1" smtClean="0">
                <a:latin typeface="Times New Roman" pitchFamily="18" charset="0"/>
                <a:cs typeface="Times New Roman" pitchFamily="18" charset="0"/>
              </a:rPr>
              <a:t>îți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cere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întâlnești</a:t>
            </a:r>
            <a:r>
              <a:rPr lang="en-US" sz="2000" b="1" dirty="0" smtClean="0">
                <a:latin typeface="Times New Roman" pitchFamily="18" charset="0"/>
                <a:cs typeface="Times New Roman" pitchFamily="18" charset="0"/>
              </a:rPr>
              <a:t> cu el, </a:t>
            </a:r>
            <a:r>
              <a:rPr lang="en-US" sz="2000" b="1" dirty="0" err="1" smtClean="0">
                <a:latin typeface="Times New Roman" pitchFamily="18" charset="0"/>
                <a:cs typeface="Times New Roman" pitchFamily="18" charset="0"/>
              </a:rPr>
              <a:t>chiar</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dacă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este</a:t>
            </a:r>
            <a:r>
              <a:rPr lang="en-US" sz="2000" b="1" dirty="0" smtClean="0">
                <a:latin typeface="Times New Roman" pitchFamily="18" charset="0"/>
                <a:cs typeface="Times New Roman" pitchFamily="18" charset="0"/>
              </a:rPr>
              <a:t> o </a:t>
            </a:r>
            <a:r>
              <a:rPr lang="en-US" sz="2000" b="1" dirty="0" err="1" smtClean="0">
                <a:latin typeface="Times New Roman" pitchFamily="18" charset="0"/>
                <a:cs typeface="Times New Roman" pitchFamily="18" charset="0"/>
              </a:rPr>
              <a:t>persoană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cunoscută</a:t>
            </a:r>
            <a:r>
              <a:rPr lang="en-US" sz="2000" b="1" dirty="0" smtClean="0">
                <a:latin typeface="Times New Roman" pitchFamily="18" charset="0"/>
                <a:cs typeface="Times New Roman" pitchFamily="18" charset="0"/>
              </a:rPr>
              <a:t>.</a:t>
            </a:r>
            <a:endParaRPr lang="ro-RO" sz="2000" b="1" dirty="0" smtClean="0">
              <a:latin typeface="Times New Roman" pitchFamily="18" charset="0"/>
              <a:cs typeface="Times New Roman" pitchFamily="18" charset="0"/>
            </a:endParaRPr>
          </a:p>
          <a:p>
            <a:pPr lvl="0"/>
            <a:endParaRPr lang="ro-RO" sz="2000" b="1" dirty="0" smtClean="0">
              <a:latin typeface="Times New Roman" pitchFamily="18" charset="0"/>
              <a:cs typeface="Times New Roman" pitchFamily="18" charset="0"/>
            </a:endParaRPr>
          </a:p>
          <a:p>
            <a:r>
              <a:rPr lang="ro-RO" sz="2000" b="1" dirty="0" smtClean="0">
                <a:latin typeface="Times New Roman" pitchFamily="18" charset="0"/>
                <a:cs typeface="Times New Roman" pitchFamily="18" charset="0"/>
              </a:rPr>
              <a:t>8.</a:t>
            </a:r>
            <a:r>
              <a:rPr lang="en-US" sz="2000" b="1" dirty="0" smtClean="0">
                <a:latin typeface="Times New Roman" pitchFamily="18" charset="0"/>
                <a:cs typeface="Times New Roman" pitchFamily="18" charset="0"/>
              </a:rPr>
              <a:t>Este </a:t>
            </a:r>
            <a:r>
              <a:rPr lang="en-US" sz="2000" b="1" dirty="0" err="1" smtClean="0">
                <a:latin typeface="Times New Roman" pitchFamily="18" charset="0"/>
                <a:cs typeface="Times New Roman" pitchFamily="18" charset="0"/>
              </a:rPr>
              <a:t>în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regulă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spui</a:t>
            </a:r>
            <a:r>
              <a:rPr lang="en-US" sz="2000" b="1" dirty="0" smtClean="0">
                <a:latin typeface="Times New Roman" pitchFamily="18" charset="0"/>
                <a:cs typeface="Times New Roman" pitchFamily="18" charset="0"/>
              </a:rPr>
              <a:t> NU! – “</a:t>
            </a:r>
            <a:r>
              <a:rPr lang="en-US" sz="2000" b="1" dirty="0" err="1" smtClean="0">
                <a:latin typeface="Times New Roman" pitchFamily="18" charset="0"/>
                <a:cs typeface="Times New Roman" pitchFamily="18" charset="0"/>
              </a:rPr>
              <a:t>Spune</a:t>
            </a:r>
            <a:r>
              <a:rPr lang="en-US" sz="2000" b="1" dirty="0" smtClean="0">
                <a:latin typeface="Times New Roman" pitchFamily="18" charset="0"/>
                <a:cs typeface="Times New Roman" pitchFamily="18" charset="0"/>
              </a:rPr>
              <a:t> NU </a:t>
            </a:r>
            <a:r>
              <a:rPr lang="en-US" sz="2000" b="1" dirty="0" err="1" smtClean="0">
                <a:latin typeface="Times New Roman" pitchFamily="18" charset="0"/>
                <a:cs typeface="Times New Roman" pitchFamily="18" charset="0"/>
              </a:rPr>
              <a:t>dacă</a:t>
            </a:r>
            <a:r>
              <a:rPr lang="en-US" sz="2000" b="1" dirty="0" smtClean="0">
                <a:latin typeface="Times New Roman" pitchFamily="18" charset="0"/>
                <a:cs typeface="Times New Roman" pitchFamily="18" charset="0"/>
              </a:rPr>
              <a:t> o </a:t>
            </a:r>
            <a:r>
              <a:rPr lang="en-US" sz="2000" b="1" dirty="0" err="1" smtClean="0">
                <a:latin typeface="Times New Roman" pitchFamily="18" charset="0"/>
                <a:cs typeface="Times New Roman" pitchFamily="18" charset="0"/>
              </a:rPr>
              <a:t>persoană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pe</a:t>
            </a:r>
            <a:r>
              <a:rPr lang="en-US" sz="2000" b="1" dirty="0" smtClean="0">
                <a:latin typeface="Times New Roman" pitchFamily="18" charset="0"/>
                <a:cs typeface="Times New Roman" pitchFamily="18" charset="0"/>
              </a:rPr>
              <a:t> care nu o </a:t>
            </a:r>
            <a:r>
              <a:rPr lang="en-US" sz="2000" b="1" dirty="0" err="1" smtClean="0">
                <a:latin typeface="Times New Roman" pitchFamily="18" charset="0"/>
                <a:cs typeface="Times New Roman" pitchFamily="18" charset="0"/>
              </a:rPr>
              <a:t>cunoşti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invită</a:t>
            </a:r>
            <a:r>
              <a:rPr lang="en-US" sz="2000" b="1" dirty="0" smtClean="0">
                <a:latin typeface="Times New Roman" pitchFamily="18" charset="0"/>
                <a:cs typeface="Times New Roman" pitchFamily="18" charset="0"/>
              </a:rPr>
              <a:t> la o </a:t>
            </a:r>
            <a:r>
              <a:rPr lang="en-US" sz="2000" b="1" dirty="0" err="1" smtClean="0">
                <a:latin typeface="Times New Roman" pitchFamily="18" charset="0"/>
                <a:cs typeface="Times New Roman" pitchFamily="18" charset="0"/>
              </a:rPr>
              <a:t>plimbare</a:t>
            </a:r>
            <a:r>
              <a:rPr lang="en-US" sz="2000" b="1" dirty="0" smtClean="0">
                <a:latin typeface="Times New Roman" pitchFamily="18" charset="0"/>
                <a:cs typeface="Times New Roman" pitchFamily="18" charset="0"/>
              </a:rPr>
              <a:t> cu </a:t>
            </a:r>
            <a:r>
              <a:rPr lang="en-US" sz="2000" b="1" dirty="0" err="1" smtClean="0">
                <a:latin typeface="Times New Roman" pitchFamily="18" charset="0"/>
                <a:cs typeface="Times New Roman" pitchFamily="18" charset="0"/>
              </a:rPr>
              <a:t>maşina</a:t>
            </a:r>
            <a:r>
              <a:rPr lang="en-US" sz="2000" b="1" dirty="0" smtClean="0">
                <a:latin typeface="Times New Roman" pitchFamily="18" charset="0"/>
                <a:cs typeface="Times New Roman" pitchFamily="18" charset="0"/>
              </a:rPr>
              <a:t>!”</a:t>
            </a:r>
            <a:endParaRPr lang="ro-RO" sz="2000" b="1" dirty="0" smtClean="0">
              <a:latin typeface="Times New Roman" pitchFamily="18" charset="0"/>
              <a:cs typeface="Times New Roman" pitchFamily="18" charset="0"/>
            </a:endParaRPr>
          </a:p>
          <a:p>
            <a:endParaRPr lang="ro-RO" sz="2000" b="1" dirty="0" smtClean="0">
              <a:latin typeface="Times New Roman" pitchFamily="18" charset="0"/>
              <a:cs typeface="Times New Roman" pitchFamily="18" charset="0"/>
            </a:endParaRPr>
          </a:p>
          <a:p>
            <a:pPr lvl="0"/>
            <a:r>
              <a:rPr lang="ro-RO" sz="2000" b="1" dirty="0" smtClean="0"/>
              <a:t>9.</a:t>
            </a:r>
            <a:r>
              <a:rPr lang="en-US" sz="2000" b="1" dirty="0" err="1" smtClean="0"/>
              <a:t>Acasă</a:t>
            </a:r>
            <a:r>
              <a:rPr lang="en-US" sz="2000" b="1" dirty="0" smtClean="0"/>
              <a:t> nu </a:t>
            </a:r>
            <a:r>
              <a:rPr lang="en-US" sz="2000" b="1" dirty="0" err="1" smtClean="0"/>
              <a:t>deschide</a:t>
            </a:r>
            <a:r>
              <a:rPr lang="en-US" sz="2000" b="1" dirty="0" smtClean="0"/>
              <a:t> </a:t>
            </a:r>
            <a:r>
              <a:rPr lang="en-US" sz="2000" b="1" dirty="0" err="1" smtClean="0"/>
              <a:t>uşa</a:t>
            </a:r>
            <a:r>
              <a:rPr lang="en-US" sz="2000" b="1" dirty="0" smtClean="0"/>
              <a:t> </a:t>
            </a:r>
            <a:r>
              <a:rPr lang="en-US" sz="2000" b="1" dirty="0" err="1" smtClean="0"/>
              <a:t>necunoscuţilor</a:t>
            </a:r>
            <a:r>
              <a:rPr lang="en-US" sz="2000" b="1" dirty="0" smtClean="0"/>
              <a:t>.</a:t>
            </a:r>
            <a:endParaRPr lang="ro-RO" sz="2000" b="1" dirty="0" smtClean="0"/>
          </a:p>
          <a:p>
            <a:pPr lvl="0"/>
            <a:endParaRPr lang="ro-RO" sz="2000" b="1" dirty="0" smtClean="0"/>
          </a:p>
          <a:p>
            <a:pPr lvl="0"/>
            <a:endParaRPr lang="en-US" sz="2000" dirty="0" smtClean="0"/>
          </a:p>
          <a:p>
            <a:r>
              <a:rPr lang="ro-RO" sz="2000" b="1" dirty="0" smtClean="0"/>
              <a:t>10.</a:t>
            </a:r>
            <a:r>
              <a:rPr lang="en-US" sz="2000" b="1" dirty="0" err="1" smtClean="0"/>
              <a:t>Dacă</a:t>
            </a:r>
            <a:r>
              <a:rPr lang="en-US" sz="2000" b="1" dirty="0" smtClean="0"/>
              <a:t> </a:t>
            </a:r>
            <a:r>
              <a:rPr lang="en-US" sz="2000" b="1" dirty="0" err="1" smtClean="0"/>
              <a:t>ești</a:t>
            </a:r>
            <a:r>
              <a:rPr lang="en-US" sz="2000" b="1" dirty="0" smtClean="0"/>
              <a:t> </a:t>
            </a:r>
            <a:r>
              <a:rPr lang="en-US" sz="2000" b="1" dirty="0" err="1" smtClean="0"/>
              <a:t>tâlhărit</a:t>
            </a:r>
            <a:r>
              <a:rPr lang="en-US" sz="2000" b="1" dirty="0" smtClean="0"/>
              <a:t> (</a:t>
            </a:r>
            <a:r>
              <a:rPr lang="en-US" sz="2000" b="1" dirty="0" err="1" smtClean="0"/>
              <a:t>bani</a:t>
            </a:r>
            <a:r>
              <a:rPr lang="en-US" sz="2000" b="1" dirty="0" smtClean="0"/>
              <a:t>, </a:t>
            </a:r>
            <a:r>
              <a:rPr lang="en-US" sz="2000" b="1" dirty="0" err="1" smtClean="0"/>
              <a:t>telefon</a:t>
            </a:r>
            <a:r>
              <a:rPr lang="en-US" sz="2000" b="1" dirty="0" smtClean="0"/>
              <a:t>), </a:t>
            </a:r>
            <a:r>
              <a:rPr lang="en-US" sz="2000" b="1" dirty="0" err="1" smtClean="0"/>
              <a:t>renunță</a:t>
            </a:r>
            <a:r>
              <a:rPr lang="en-US" sz="2000" b="1" dirty="0" smtClean="0"/>
              <a:t> </a:t>
            </a:r>
            <a:r>
              <a:rPr lang="ro-RO" sz="2000" b="1" dirty="0" smtClean="0"/>
              <a:t>la </a:t>
            </a:r>
          </a:p>
          <a:p>
            <a:pPr>
              <a:buNone/>
            </a:pPr>
            <a:r>
              <a:rPr lang="ro-RO" sz="2000" b="1" dirty="0" smtClean="0">
                <a:latin typeface="Times New Roman" pitchFamily="18" charset="0"/>
                <a:cs typeface="Times New Roman" pitchFamily="18" charset="0"/>
              </a:rPr>
              <a:t> acestea și fugi pentru a nu te supune altor riscuri.</a:t>
            </a:r>
          </a:p>
          <a:p>
            <a:endParaRPr lang="en-US" sz="2000" dirty="0" smtClean="0">
              <a:latin typeface="Times New Roman" pitchFamily="18" charset="0"/>
              <a:cs typeface="Times New Roman" pitchFamily="18" charset="0"/>
            </a:endParaRPr>
          </a:p>
          <a:p>
            <a:pPr lvl="0"/>
            <a:endParaRPr lang="en-US" sz="2000" dirty="0" smtClean="0">
              <a:latin typeface="Times New Roman" pitchFamily="18" charset="0"/>
              <a:cs typeface="Times New Roman" pitchFamily="18" charset="0"/>
            </a:endParaRPr>
          </a:p>
          <a:p>
            <a:endParaRPr lang="en-US" dirty="0"/>
          </a:p>
        </p:txBody>
      </p:sp>
      <p:pic>
        <p:nvPicPr>
          <p:cNvPr id="18435" name="Picture 3" descr="C:\Users\WIN\Desktop\New folder (2)\RAPIRE 4.jpg"/>
          <p:cNvPicPr>
            <a:picLocks noChangeAspect="1" noChangeArrowheads="1"/>
          </p:cNvPicPr>
          <p:nvPr/>
        </p:nvPicPr>
        <p:blipFill>
          <a:blip r:embed="rId2"/>
          <a:srcRect/>
          <a:stretch>
            <a:fillRect/>
          </a:stretch>
        </p:blipFill>
        <p:spPr bwMode="auto">
          <a:xfrm>
            <a:off x="6705600" y="3810000"/>
            <a:ext cx="2209800" cy="25146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lme">
  <a:themeElements>
    <a:clrScheme name="Culm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ulm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lm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187</TotalTime>
  <Words>433</Words>
  <Application>Microsoft Office PowerPoint</Application>
  <PresentationFormat>Expunere pe ecran (4:3)</PresentationFormat>
  <Paragraphs>56</Paragraphs>
  <Slides>7</Slides>
  <Notes>0</Notes>
  <HiddenSlides>0</HiddenSlides>
  <MMClips>0</MMClips>
  <ScaleCrop>false</ScaleCrop>
  <HeadingPairs>
    <vt:vector size="4" baseType="variant">
      <vt:variant>
        <vt:lpstr>Temă</vt:lpstr>
      </vt:variant>
      <vt:variant>
        <vt:i4>1</vt:i4>
      </vt:variant>
      <vt:variant>
        <vt:lpstr>Titluri diapozitive</vt:lpstr>
      </vt:variant>
      <vt:variant>
        <vt:i4>7</vt:i4>
      </vt:variant>
    </vt:vector>
  </HeadingPairs>
  <TitlesOfParts>
    <vt:vector size="8" baseType="lpstr">
      <vt:lpstr>Culme</vt:lpstr>
      <vt:lpstr>Campania 19 zile de prevenire a abuzurilor și violențelor asupra copiilor și tinerilor</vt:lpstr>
      <vt:lpstr>          Statistici îngrijoratoare: În Romania, aproximativ 5.000 de copii dispar de acasă într-un an  În perioada aprilie 2018 -  mai 2019, 5.078 de minori au disparut de acasă, dintre care 151 cu vârste pana la 10 ani, 1.410 cu vârsta cuprinsă între 10-14 ani si 3.517 mai mari de 14 ani, potrivit datelor furnizate de Direcția de Investigații Criminale din cadrul Inspectoratului General de Politie.  În aceeași perioadă, 5072 de minori au fost găsiți, în 95%din cazuri  fiind vorba de plecări voluntare,  fuga reprezentând pentru aceștia o soluție pentru   soluție a problemelor cu care se  confruntă.             </vt:lpstr>
      <vt:lpstr>Diapozitivul 3</vt:lpstr>
      <vt:lpstr>Diapozitivul 4</vt:lpstr>
      <vt:lpstr>Rămâne însă acel procent al copiilor care dispar pentru că sunt răpiți</vt:lpstr>
      <vt:lpstr>           Modalități de prevenire a răpirilor  1. Nu merge niciodată pe scurtături şi stai întotdeauna în zone bine luminate și populate! 2. Dacă observi că ești urmărit, mergi spre un loc aglomerat și cere ajutorul. 3. Nu accepta niciodată bani sau cadouri de la nimeni, cu excepţia cazurilor în care ți s-a spus că este în regulă să accepți şi cu ce ocazie.  4. Sunt situaţii în care este mai bine pentru siguranţa ta să nu fii politicos cu cei din jur – atunci când  simți că cineva nu îți inspiră încredere, că te sperie sau te deranjează; Cel mai bine este să pleci de lângă acea persoană cât mai repede cu putinţă, te opui şi  atragi atenţia asupra sa, asupra a ceea ce se întâmplă cu tine prin diverse mijloace: dând din picioare,                                             ţipând, încercând să fugi.                                             5.Ascultă-ți instinctele! Pentru siguranţa ta, dacă                                             cineva te face să te simți inconfortabil, speriat                                               sau confuz, vorbește cu un adult de încredere.           </vt:lpstr>
      <vt:lpstr>Diapozitivul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Campania 19 zile de prevenire a abuzurilor și violențelor asupra copiilor și tinerilor</dc:title>
  <dc:creator>WIN</dc:creator>
  <cp:lastModifiedBy>WIN</cp:lastModifiedBy>
  <cp:revision>22</cp:revision>
  <dcterms:created xsi:type="dcterms:W3CDTF">2020-11-01T13:58:50Z</dcterms:created>
  <dcterms:modified xsi:type="dcterms:W3CDTF">2020-11-05T20:55:10Z</dcterms:modified>
</cp:coreProperties>
</file>