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F424698-7374-AB60-C679-892F25D55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C8FBFC1-1BAA-23C8-C763-792095ABF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A66E45F-EAC7-A3D7-67EC-550E075F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BC0044D-7D16-7063-0519-0780B316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3355CE5-2C0B-7FBE-67E5-C593151B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A0880-DEC4-4B32-B487-A0C6C7098AC9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9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C09F653-D9DC-C04D-83BD-A3290848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977A63CA-A261-F4F3-929B-ED7C1870F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11B52FB-84EC-BFE1-A9EE-59A931A1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B4EEFA0-A2A2-3940-3AC5-FCCA1255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CAA764F-1EEE-67F5-7E75-1C49E1A7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EB0A8-98F3-4D24-A32C-E18594F3BDB5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3611312E-7183-BE3C-7294-B0DA05065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3E7656B8-6C6A-6CD5-5775-C746EF131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748A871-4400-6B6F-DB12-9C7E7834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401F623-A9C7-87F1-C18A-F9846705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B3E4DC5-A858-6CE9-1EF7-583A9668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192E4-2C76-4ED8-B8D0-91B1CE77F21D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0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spect particulari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016CEDF-3223-273F-3FBF-72A3D2F4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33FB20A-5CE6-0534-66BF-40027C7B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98EC78E8-6793-04CB-42F6-39DBFC14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A92B67A5-E83B-6E79-9B00-DEB426302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4C3F1BA6-3495-491A-862A-DF078C264623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9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454479B-72C8-8D08-7D38-4F148876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E6D897B-E98A-1469-EFBF-D08DF0645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7695046-BB85-C582-DDDC-03B17853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9FC4B0D-F6FE-5F59-EB70-4C922C84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7B0399E-FA05-6CA5-E195-3F8BA17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F9AA-5C1B-40FB-AA03-733232CD5F7D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0A908D-0CA8-C405-F47E-56986B57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7E274AD4-B643-94C7-B8C0-DC3248C10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9B26A16-7504-17D5-47D3-5428F510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E48F1CB-4667-6C82-C2F9-75AEF737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F9FF2BD-990A-E29B-4A03-C46D98B59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DB4D0-7CE9-4489-8B79-50F3EE3DD911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5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F887080-AB7C-DBA9-B68E-957C2F456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415A7A9-89EA-D13E-17EE-1F548FA71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A63F57C-758A-002D-28F0-ADA1E6D13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02317D12-2153-F8A8-D709-AC80B849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E2F67E1-ADD6-49EF-7862-5755DD63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BDB4EF9B-87A7-09AC-53FA-0E3E45C8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CAEAA-4B70-4A2E-9741-2103A12C081F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A8855F7-1F47-D18F-EB56-A0D833E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743B895B-F414-E568-98EC-A6DAF4662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4334115B-50C0-1807-2EC4-7471BBC0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A7027D27-E675-7C0C-A537-9C1677034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A1C404DD-9868-0C65-3388-D9CE15D7A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007AA1A3-B066-9941-3D19-31D199DB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2092BF14-195F-CE07-DFF6-0CCCB815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C7453EA0-17DD-6824-42AF-507A93E3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42DAE-AF7B-4C9B-8EDF-7702F5B0B46B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0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C58C937-CDD1-5FD7-62DD-76536759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64D12A7-DACD-E185-9C84-97226570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BADAEBB1-D5A2-CEDF-BD73-CC399047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93B895F-4FB8-70F8-01D6-6B91788B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65B8-40F8-41FE-A15A-9FC63D23D205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4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0F426A6F-EDAB-841B-B764-287145C2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C0D6CE7B-EA43-C7DC-A5FD-C9C458AE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78266B96-6780-FA2B-FC11-6D0B030D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90C87-85CF-4100-86A4-FA0FB23C1F72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0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5939F26-C462-9A44-2BE5-83338B4B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A56A7EB-FAF1-3EB3-7B35-E2534F41D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6019279A-113F-52F8-7345-C1DAD8ABD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F91D5A34-696D-74D9-DE7C-B8C9697C8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AFFF4099-C4E4-65D6-5B32-E571D91D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4B91740-A583-E175-1388-BFB2B59C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FFB14-3D32-41DC-96F3-A8930C3A0C5E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BD215AA-3D6A-7CC1-8983-B7334B53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20707313-AD09-6A06-E3FF-B6D391FA9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409C9740-DD40-8227-9FF6-F9C40E3BF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257D336-02F6-8CC3-FFDD-1879C2E2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6719E289-4230-E59A-FA7E-9F28BEC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F5712FD-F1FB-751D-D708-C341870C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2A65-2D28-4D3C-95ED-EF4639080119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7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>
            <a:extLst>
              <a:ext uri="{FF2B5EF4-FFF2-40B4-BE49-F238E27FC236}">
                <a16:creationId xmlns:a16="http://schemas.microsoft.com/office/drawing/2014/main" id="{9910BFD1-AB6D-7485-FF2E-01CF7E8CA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zh-CN">
                <a:sym typeface="Constantia" panose="02030602050306030303" pitchFamily="18" charset="0"/>
              </a:rPr>
              <a:t>Click to edit Master text styles</a:t>
            </a:r>
          </a:p>
          <a:p>
            <a:pPr lvl="1"/>
            <a:r>
              <a:rPr lang="ro-RO" altLang="zh-CN">
                <a:sym typeface="Constantia" panose="02030602050306030303" pitchFamily="18" charset="0"/>
              </a:rPr>
              <a:t>Second level</a:t>
            </a:r>
          </a:p>
          <a:p>
            <a:pPr lvl="2"/>
            <a:r>
              <a:rPr lang="ro-RO" altLang="zh-CN">
                <a:sym typeface="Constantia" panose="02030602050306030303" pitchFamily="18" charset="0"/>
              </a:rPr>
              <a:t>Third level</a:t>
            </a:r>
          </a:p>
          <a:p>
            <a:pPr lvl="3"/>
            <a:r>
              <a:rPr lang="ro-RO" altLang="zh-CN">
                <a:sym typeface="Constantia" panose="02030602050306030303" pitchFamily="18" charset="0"/>
              </a:rPr>
              <a:t>Fourth level</a:t>
            </a:r>
          </a:p>
          <a:p>
            <a:pPr lvl="4"/>
            <a:r>
              <a:rPr lang="ro-RO" altLang="zh-CN">
                <a:sym typeface="Constantia" panose="02030602050306030303" pitchFamily="18" charset="0"/>
              </a:rPr>
              <a:t>Fifth level</a:t>
            </a:r>
          </a:p>
        </p:txBody>
      </p:sp>
      <p:sp>
        <p:nvSpPr>
          <p:cNvPr id="1027" name="Date Placeholder 23">
            <a:extLst>
              <a:ext uri="{FF2B5EF4-FFF2-40B4-BE49-F238E27FC236}">
                <a16:creationId xmlns:a16="http://schemas.microsoft.com/office/drawing/2014/main" id="{C43D0220-BAC3-A960-E246-67F55B346B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0040E082-B37C-4BC9-A563-9AC9EEAFF1A5}" type="datetime1">
              <a:rPr lang="zh-CN" altLang="ro-RO"/>
              <a:pPr/>
              <a:t>2025/5/8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1028" name="Footer Placeholder 9">
            <a:extLst>
              <a:ext uri="{FF2B5EF4-FFF2-40B4-BE49-F238E27FC236}">
                <a16:creationId xmlns:a16="http://schemas.microsoft.com/office/drawing/2014/main" id="{BA8DDD2F-79E4-C624-2BA0-E3FEA730DE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ro-RO" altLang="ro-RO"/>
          </a:p>
        </p:txBody>
      </p:sp>
      <p:sp>
        <p:nvSpPr>
          <p:cNvPr id="1029" name="Slide Number Placeholder 21">
            <a:extLst>
              <a:ext uri="{FF2B5EF4-FFF2-40B4-BE49-F238E27FC236}">
                <a16:creationId xmlns:a16="http://schemas.microsoft.com/office/drawing/2014/main" id="{A5B7FCB6-48F1-4B69-0539-CC8162EB3A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720DF8D4-27E4-4A95-B5AE-80FAF42FBE9C}" type="slidenum">
              <a:rPr lang="ro-RO" altLang="zh-CN"/>
              <a:pPr/>
              <a:t>‹#›</a:t>
            </a:fld>
            <a:endParaRPr lang="ro-RO" altLang="zh-CN" sz="1800">
              <a:solidFill>
                <a:schemeClr val="tx1"/>
              </a:solidFill>
            </a:endParaRPr>
          </a:p>
        </p:txBody>
      </p:sp>
      <p:sp>
        <p:nvSpPr>
          <p:cNvPr id="1030" name="Title Placeholder 4">
            <a:extLst>
              <a:ext uri="{FF2B5EF4-FFF2-40B4-BE49-F238E27FC236}">
                <a16:creationId xmlns:a16="http://schemas.microsoft.com/office/drawing/2014/main" id="{1F06B81B-3E94-A4F0-EB14-04B1B87E45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zh-CN">
                <a:sym typeface="Constantia" panose="02030602050306030303" pitchFamily="18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rgbClr val="F9F9F9"/>
          </a:solidFill>
          <a:latin typeface="+mj-lt"/>
          <a:ea typeface="+mj-ea"/>
          <a:cs typeface="+mj-cs"/>
          <a:sym typeface="Constantia" panose="02030602050306030303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  <a:ea typeface="华文新魏" panose="02010800040101010101" pitchFamily="2" charset="-122"/>
          <a:cs typeface="华文新魏" panose="02010800040101010101" pitchFamily="2" charset="-122"/>
          <a:sym typeface="Constantia" panose="02030602050306030303" pitchFamily="18" charset="0"/>
        </a:defRPr>
      </a:lvl9pPr>
    </p:titleStyle>
    <p:bodyStyle>
      <a:lvl1pPr marL="274638" indent="-274638" algn="l" defTabSz="0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  <a:sym typeface="Constantia" panose="02030602050306030303" pitchFamily="18" charset="0"/>
        </a:defRPr>
      </a:lvl1pPr>
      <a:lvl2pPr marL="639763" indent="-273050" algn="l" defTabSz="0" rtl="0" fontAlgn="base">
        <a:spcBef>
          <a:spcPts val="300"/>
        </a:spcBef>
        <a:spcAft>
          <a:spcPct val="0"/>
        </a:spcAft>
        <a:buClr>
          <a:srgbClr val="D5903E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  <a:sym typeface="Constantia" panose="02030602050306030303" pitchFamily="18" charset="0"/>
        </a:defRPr>
      </a:lvl2pPr>
      <a:lvl3pPr marL="1006475" indent="-228600" algn="l" defTabSz="0" rtl="0" fontAlgn="base">
        <a:spcBef>
          <a:spcPts val="300"/>
        </a:spcBef>
        <a:spcAft>
          <a:spcPct val="0"/>
        </a:spcAft>
        <a:buClr>
          <a:srgbClr val="B17833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  <a:sym typeface="Constantia" panose="02030602050306030303" pitchFamily="18" charset="0"/>
        </a:defRPr>
      </a:lvl3pPr>
      <a:lvl4pPr marL="1279525" indent="-227013" algn="l" defTabSz="0" rtl="0" fontAlgn="base">
        <a:spcBef>
          <a:spcPts val="300"/>
        </a:spcBef>
        <a:spcAft>
          <a:spcPct val="0"/>
        </a:spcAft>
        <a:buClr>
          <a:srgbClr val="D5903E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  <a:sym typeface="Constantia" panose="02030602050306030303" pitchFamily="18" charset="0"/>
        </a:defRPr>
      </a:lvl4pPr>
      <a:lvl5pPr marL="1554163" indent="-227013" algn="l" defTabSz="0" rtl="0" fontAlgn="base">
        <a:spcBef>
          <a:spcPts val="338"/>
        </a:spcBef>
        <a:spcAft>
          <a:spcPct val="0"/>
        </a:spcAft>
        <a:buClr>
          <a:srgbClr val="D5903E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  <a:sym typeface="Constantia" panose="02030602050306030303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traight Connector 7">
            <a:extLst>
              <a:ext uri="{FF2B5EF4-FFF2-40B4-BE49-F238E27FC236}">
                <a16:creationId xmlns:a16="http://schemas.microsoft.com/office/drawing/2014/main" id="{C3DBC082-4028-5DEB-E11F-2F63DD969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3675" y="3549650"/>
            <a:ext cx="2971800" cy="3175"/>
          </a:xfrm>
          <a:prstGeom prst="line">
            <a:avLst/>
          </a:prstGeom>
          <a:noFill/>
          <a:ln w="9525" cap="flat" cmpd="sng">
            <a:solidFill>
              <a:srgbClr val="E8E8E7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075" name="Straight Connector 12">
            <a:extLst>
              <a:ext uri="{FF2B5EF4-FFF2-40B4-BE49-F238E27FC236}">
                <a16:creationId xmlns:a16="http://schemas.microsoft.com/office/drawing/2014/main" id="{B13F0A55-DBB3-6A78-5D58-9E02FD1DA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3549650"/>
            <a:ext cx="2971800" cy="3175"/>
          </a:xfrm>
          <a:prstGeom prst="line">
            <a:avLst/>
          </a:prstGeom>
          <a:noFill/>
          <a:ln w="9525" cap="flat" cmpd="sng">
            <a:solidFill>
              <a:srgbClr val="E8E8E7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076" name="Oval 13">
            <a:extLst>
              <a:ext uri="{FF2B5EF4-FFF2-40B4-BE49-F238E27FC236}">
                <a16:creationId xmlns:a16="http://schemas.microsoft.com/office/drawing/2014/main" id="{438174C7-A0FC-0B07-0AF5-ECC9F4F2E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525838"/>
            <a:ext cx="46038" cy="46037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accent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ro-RO" altLang="ro-RO">
              <a:solidFill>
                <a:srgbClr val="FFFFFF"/>
              </a:solidFill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  <a:sym typeface="Constantia" panose="02030602050306030303" pitchFamily="18" charset="0"/>
            </a:endParaRPr>
          </a:p>
        </p:txBody>
      </p:sp>
      <p:sp>
        <p:nvSpPr>
          <p:cNvPr id="3077" name="Subtitlu 2">
            <a:extLst>
              <a:ext uri="{FF2B5EF4-FFF2-40B4-BE49-F238E27FC236}">
                <a16:creationId xmlns:a16="http://schemas.microsoft.com/office/drawing/2014/main" id="{C7E27F70-03E5-17BF-2B03-C0D94E9714E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28750" y="4500563"/>
            <a:ext cx="6343650" cy="1138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r>
              <a:rPr lang="ro-RO" altLang="zh-CN" sz="2400">
                <a:solidFill>
                  <a:srgbClr val="0070C0"/>
                </a:solidFill>
              </a:rPr>
              <a:t>          </a:t>
            </a:r>
            <a:r>
              <a:rPr lang="ro-RO" altLang="zh-CN" sz="2400" b="1">
                <a:solidFill>
                  <a:srgbClr val="B55475"/>
                </a:solidFill>
              </a:rPr>
              <a:t>Prof .Jucan Monica</a:t>
            </a:r>
          </a:p>
        </p:txBody>
      </p:sp>
      <p:sp>
        <p:nvSpPr>
          <p:cNvPr id="3078" name="Titlu 1">
            <a:extLst>
              <a:ext uri="{FF2B5EF4-FFF2-40B4-BE49-F238E27FC236}">
                <a16:creationId xmlns:a16="http://schemas.microsoft.com/office/drawing/2014/main" id="{FFE1F06A-209C-2C53-5F14-7EF7BD68D45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42938" y="928688"/>
            <a:ext cx="7815262" cy="2671762"/>
          </a:xfrm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o-RO" altLang="zh-CN" sz="4800" b="1" i="1" dirty="0">
                <a:solidFill>
                  <a:srgbClr val="B554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APRAXIA ASOCIATĂ COPIILOR CU TULBURĂRI DIN SPECTRUL AUTIST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stituent conținut 2">
            <a:extLst>
              <a:ext uri="{FF2B5EF4-FFF2-40B4-BE49-F238E27FC236}">
                <a16:creationId xmlns:a16="http://schemas.microsoft.com/office/drawing/2014/main" id="{8EED453C-64E3-0C95-9845-F7448DD5DA0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90000"/>
              </a:lnSpc>
            </a:pPr>
            <a:endParaRPr lang="ro-RO" altLang="zh-CN" sz="280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Tulburare motorie a vorbirii concretizată în dificultăți de realizare a mișcărilor voluntare ale limbii și buzelor , mișcări necesare producerii sunetelor.</a:t>
            </a:r>
          </a:p>
          <a:p>
            <a:pPr algn="just">
              <a:lnSpc>
                <a:spcPct val="90000"/>
              </a:lnSpc>
            </a:pP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”</a:t>
            </a:r>
            <a:r>
              <a:rPr lang="ro-RO" altLang="zh-CN" sz="280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praxia</a:t>
            </a: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” înseamnă mișcare planificată, iar ”</a:t>
            </a:r>
            <a:r>
              <a:rPr lang="ro-RO" altLang="zh-CN" sz="280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apraxia</a:t>
            </a: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”, dificultate în programarea și planificarea mișcărilor vorbirii;</a:t>
            </a:r>
          </a:p>
          <a:p>
            <a:pPr algn="just">
              <a:lnSpc>
                <a:spcPct val="90000"/>
              </a:lnSpc>
            </a:pP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Vorbirea conține erori de articulare și de exprimare consistentă.</a:t>
            </a:r>
          </a:p>
          <a:p>
            <a:pPr algn="just">
              <a:lnSpc>
                <a:spcPct val="90000"/>
              </a:lnSpc>
            </a:pP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Același cuvânt este produs în mod diferit.</a:t>
            </a:r>
          </a:p>
          <a:p>
            <a:pPr>
              <a:lnSpc>
                <a:spcPct val="90000"/>
              </a:lnSpc>
            </a:pPr>
            <a:endParaRPr lang="ro-RO" altLang="zh-CN"/>
          </a:p>
          <a:p>
            <a:pPr>
              <a:lnSpc>
                <a:spcPct val="90000"/>
              </a:lnSpc>
            </a:pPr>
            <a:endParaRPr lang="ro-RO" altLang="zh-CN"/>
          </a:p>
          <a:p>
            <a:pPr>
              <a:lnSpc>
                <a:spcPct val="90000"/>
              </a:lnSpc>
            </a:pPr>
            <a:endParaRPr lang="ro-RO" altLang="zh-CN"/>
          </a:p>
          <a:p>
            <a:pPr>
              <a:lnSpc>
                <a:spcPct val="90000"/>
              </a:lnSpc>
            </a:pPr>
            <a:endParaRPr lang="ro-RO" altLang="zh-CN"/>
          </a:p>
        </p:txBody>
      </p:sp>
      <p:sp>
        <p:nvSpPr>
          <p:cNvPr id="4099" name="Titlu 1">
            <a:extLst>
              <a:ext uri="{FF2B5EF4-FFF2-40B4-BE49-F238E27FC236}">
                <a16:creationId xmlns:a16="http://schemas.microsoft.com/office/drawing/2014/main" id="{BFD8B8C4-C2DA-946E-3FF1-3C5650C482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o-RO" altLang="zh-CN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Ce este apraxia?</a:t>
            </a:r>
          </a:p>
        </p:txBody>
      </p:sp>
      <p:pic>
        <p:nvPicPr>
          <p:cNvPr id="4100" name="Imagine 5" descr="C:\Users\WIN\Desktop\terapie 5.jpg">
            <a:extLst>
              <a:ext uri="{FF2B5EF4-FFF2-40B4-BE49-F238E27FC236}">
                <a16:creationId xmlns:a16="http://schemas.microsoft.com/office/drawing/2014/main" id="{6F65C642-1960-DB75-F97D-AB709194A91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8913"/>
            <a:ext cx="374491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stituent conținut 2">
            <a:extLst>
              <a:ext uri="{FF2B5EF4-FFF2-40B4-BE49-F238E27FC236}">
                <a16:creationId xmlns:a16="http://schemas.microsoft.com/office/drawing/2014/main" id="{1008DC9F-ADD1-F3B9-0113-8E4F2F6DDC3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o-RO" altLang="zh-CN" sz="2800">
                <a:solidFill>
                  <a:srgbClr val="FBEF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Apraxie </a:t>
            </a:r>
            <a:r>
              <a:rPr lang="ro-RO" altLang="zh-CN" sz="2800" b="1">
                <a:solidFill>
                  <a:srgbClr val="FBEF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de exprimare</a:t>
            </a:r>
            <a:r>
              <a:rPr lang="ro-RO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 dobândită </a:t>
            </a: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ce poate apărea la orice vârstă și este cauzată de leziuni ale creierului ce sunt implicate în vorbire. Poate fi cauzată de un traumatism cranian, tumoare sau boli care afectează creierul;</a:t>
            </a:r>
          </a:p>
          <a:p>
            <a:pPr algn="just"/>
            <a:r>
              <a:rPr lang="ro-RO" altLang="zh-CN" sz="2800">
                <a:solidFill>
                  <a:srgbClr val="FBEF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Apraxie </a:t>
            </a:r>
            <a:r>
              <a:rPr lang="ro-RO" altLang="zh-CN" sz="2800" b="1">
                <a:solidFill>
                  <a:srgbClr val="FBEF5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de dezvoltare</a:t>
            </a:r>
            <a:r>
              <a:rPr lang="ro-RO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 a vorbirii </a:t>
            </a: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ce presupune dificultăți de producere a limbajului cauzate de leziuni ale sistemului nervos- disfuncție a lobului parietal al emisferelor cerebrale. Poate varia de la o formă ușoară la una severă. </a:t>
            </a:r>
          </a:p>
        </p:txBody>
      </p:sp>
      <p:sp>
        <p:nvSpPr>
          <p:cNvPr id="5123" name="Titlu 1">
            <a:extLst>
              <a:ext uri="{FF2B5EF4-FFF2-40B4-BE49-F238E27FC236}">
                <a16:creationId xmlns:a16="http://schemas.microsoft.com/office/drawing/2014/main" id="{2FA4648A-62C8-E873-BF28-CD2FE80D1E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o-RO" altLang="zh-CN" i="1">
                <a:solidFill>
                  <a:srgbClr val="0070C0"/>
                </a:solidFill>
              </a:rPr>
              <a:t>Clasificarea apraxiei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stituent conținut 2">
            <a:extLst>
              <a:ext uri="{FF2B5EF4-FFF2-40B4-BE49-F238E27FC236}">
                <a16:creationId xmlns:a16="http://schemas.microsoft.com/office/drawing/2014/main" id="{76696FB8-1623-19F8-DD6F-4B574A1134D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În </a:t>
            </a:r>
            <a:r>
              <a:rPr lang="ro-RO" altLang="zh-CN" sz="280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apraxie</a:t>
            </a: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, creierul este cel care are probleme de planificare a coordonării părților corpului (buze, maxilar, limbă) implicate în vorbire. Copilul știe ce vrea să spună, dar creierul său are dificultăți în coordonarea mișcărilor musculare necesare rostirii cuvintelor.</a:t>
            </a:r>
          </a:p>
          <a:p>
            <a:pPr algn="just"/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În </a:t>
            </a:r>
            <a:r>
              <a:rPr lang="ro-RO" altLang="zh-CN" sz="280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dizartrie</a:t>
            </a:r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, tulburare de pronunție a cuvintelor, are loc o slabă coordonare a mușchilor gurii datorată tonusului muscular scăzut al buzelor, maxilarului și limbii; limbajul este neclar, hipernazal.</a:t>
            </a:r>
          </a:p>
          <a:p>
            <a:endParaRPr lang="ro-RO" altLang="zh-CN"/>
          </a:p>
          <a:p>
            <a:endParaRPr lang="ro-RO" altLang="zh-CN"/>
          </a:p>
        </p:txBody>
      </p:sp>
      <p:sp>
        <p:nvSpPr>
          <p:cNvPr id="6147" name="Titlu 1">
            <a:extLst>
              <a:ext uri="{FF2B5EF4-FFF2-40B4-BE49-F238E27FC236}">
                <a16:creationId xmlns:a16="http://schemas.microsoft.com/office/drawing/2014/main" id="{B2CE667F-4396-E1BA-A116-80D5D6DD92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o-RO" altLang="zh-CN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Apraxie  vs  dizartrie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stituent conținut 2">
            <a:extLst>
              <a:ext uri="{FF2B5EF4-FFF2-40B4-BE49-F238E27FC236}">
                <a16:creationId xmlns:a16="http://schemas.microsoft.com/office/drawing/2014/main" id="{BAF38177-7D8A-16BC-4589-06C1FB33A75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ro-RO" altLang="zh-CN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o-RO" altLang="zh-CN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o-RO" altLang="zh-CN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o-RO" altLang="zh-CN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o-RO" altLang="zh-CN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o-RO" altLang="zh-CN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-apraxia afectează aproape 65% dintre copiii cu autism și doar 1 copil din 1000 în populația generală;</a:t>
            </a:r>
          </a:p>
          <a:p>
            <a:pPr>
              <a:lnSpc>
                <a:spcPct val="90000"/>
              </a:lnSpc>
            </a:pPr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absența sau afectarea severă a limbajului, puse adesea exclusiv în sarcina autismului, cer însa terapii eficiente pentru cele două afecțiuni diferite;</a:t>
            </a:r>
          </a:p>
          <a:p>
            <a:pPr>
              <a:lnSpc>
                <a:spcPct val="90000"/>
              </a:lnSpc>
            </a:pPr>
            <a:endParaRPr lang="ro-RO" altLang="zh-CN"/>
          </a:p>
          <a:p>
            <a:pPr>
              <a:lnSpc>
                <a:spcPct val="90000"/>
              </a:lnSpc>
            </a:pPr>
            <a:endParaRPr lang="ro-RO" altLang="zh-CN"/>
          </a:p>
        </p:txBody>
      </p:sp>
      <p:sp>
        <p:nvSpPr>
          <p:cNvPr id="7171" name="Titlu 1">
            <a:extLst>
              <a:ext uri="{FF2B5EF4-FFF2-40B4-BE49-F238E27FC236}">
                <a16:creationId xmlns:a16="http://schemas.microsoft.com/office/drawing/2014/main" id="{D58F6B25-93B4-6070-964F-9D9B62D4CD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o-RO" altLang="zh-CN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Apraxia și autismul</a:t>
            </a:r>
          </a:p>
        </p:txBody>
      </p:sp>
      <p:pic>
        <p:nvPicPr>
          <p:cNvPr id="7172" name="Imagine 4" descr="C:\Users\WIN\Desktop\terapie 4.jpg">
            <a:extLst>
              <a:ext uri="{FF2B5EF4-FFF2-40B4-BE49-F238E27FC236}">
                <a16:creationId xmlns:a16="http://schemas.microsoft.com/office/drawing/2014/main" id="{B25F5491-7A53-10EA-DF6C-2EAF3F83341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1339850"/>
            <a:ext cx="4465638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0000000[5]"/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0000000[5]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stituent conținut 2">
            <a:extLst>
              <a:ext uri="{FF2B5EF4-FFF2-40B4-BE49-F238E27FC236}">
                <a16:creationId xmlns:a16="http://schemas.microsoft.com/office/drawing/2014/main" id="{7D46DA6C-26EE-C6F4-0D6C-5E69A0D6732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28625" y="1143000"/>
            <a:ext cx="8258175" cy="49831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-Erori inconsistente de sunete (omise, distorsionate, repetate, ordonate greșit în cuvânt), care nu sunt rezultatul imaturității;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-Capacitatea de înțelegere a limbajului este superioară celei de exprimare;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-Dificultăți de imitare a limbajului, dar limbajul imitat este mai clar decât cel spontan;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-Dificultăți mai mari în pronunția clară a cuvintelor mai lungi și a propozițiilor,  decât a celor scurte;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-Vorbire sacadată, monotonă, sublinierea în vorbire a silabei sau cuvântului greșit;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-Probleme de limbaj expresiv, cum ar fi confundarea ordinii cuvintelor sau dificultăți de amintire a cuvintelor;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-Pronunțarea fără dificultate a cuvintelor și frazelor scurte, datorită exersării lor dese;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-Dificultăți de motricitate fină, mișcare/coordonare;</a:t>
            </a:r>
          </a:p>
          <a:p>
            <a:pPr algn="just"/>
            <a:r>
              <a:rPr lang="ro-RO" altLang="zh-CN" sz="2000">
                <a:latin typeface="Times New Roman" panose="02020603050405020304" pitchFamily="18" charset="0"/>
                <a:sym typeface="Times New Roman" panose="02020603050405020304" pitchFamily="18" charset="0"/>
              </a:rPr>
              <a:t>-Hiper sau hiposensibilitate în jurul gurii.</a:t>
            </a:r>
          </a:p>
          <a:p>
            <a:endParaRPr lang="ro-RO" altLang="zh-CN"/>
          </a:p>
        </p:txBody>
      </p:sp>
      <p:sp>
        <p:nvSpPr>
          <p:cNvPr id="8195" name="Titlu 1">
            <a:extLst>
              <a:ext uri="{FF2B5EF4-FFF2-40B4-BE49-F238E27FC236}">
                <a16:creationId xmlns:a16="http://schemas.microsoft.com/office/drawing/2014/main" id="{C75885D3-B25D-A841-0397-5345D1FFA9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274638"/>
            <a:ext cx="8186737" cy="868362"/>
          </a:xfrm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o-RO" altLang="zh-CN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Semnele și simptomele apraxiei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stituent conținut 2">
            <a:extLst>
              <a:ext uri="{FF2B5EF4-FFF2-40B4-BE49-F238E27FC236}">
                <a16:creationId xmlns:a16="http://schemas.microsoft.com/office/drawing/2014/main" id="{4CA3D938-58B9-3F1A-DEEB-8EF1B325330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- excluderea unei posibile deficiențe de auz;</a:t>
            </a:r>
          </a:p>
          <a:p>
            <a:pPr algn="just"/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-evaluarea coordonării oral- motorii (evaluarea coordonarii mișcărilor gurii prin imitarea unor actiuni nonverb;</a:t>
            </a:r>
          </a:p>
          <a:p>
            <a:pPr algn="just"/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- evaluarea melodicității limbajului (poate folosi tonul și pauzele pentru a marca diferite tipuri de propoziții, face pauze între propoziții și nu la mijlocul lor ?)</a:t>
            </a:r>
          </a:p>
          <a:p>
            <a:pPr algn="just"/>
            <a:r>
              <a:rPr lang="ro-RO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-evaluarea emisiei sunetelor (individual sau în silabe) dar și a limbajului receptiv și expresiv;</a:t>
            </a:r>
          </a:p>
          <a:p>
            <a:endParaRPr lang="ro-RO" altLang="zh-CN"/>
          </a:p>
          <a:p>
            <a:endParaRPr lang="ro-RO" altLang="zh-CN"/>
          </a:p>
          <a:p>
            <a:endParaRPr lang="ro-RO" altLang="zh-CN"/>
          </a:p>
        </p:txBody>
      </p:sp>
      <p:sp>
        <p:nvSpPr>
          <p:cNvPr id="9219" name="Titlu 1">
            <a:extLst>
              <a:ext uri="{FF2B5EF4-FFF2-40B4-BE49-F238E27FC236}">
                <a16:creationId xmlns:a16="http://schemas.microsoft.com/office/drawing/2014/main" id="{3C6DE71B-2BBB-BB1F-76F1-30205878D7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o-RO" altLang="zh-CN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Diagnosticarea apraxiei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stituent conținut 2">
            <a:extLst>
              <a:ext uri="{FF2B5EF4-FFF2-40B4-BE49-F238E27FC236}">
                <a16:creationId xmlns:a16="http://schemas.microsoft.com/office/drawing/2014/main" id="{F8A38806-7189-2FD2-5E33-35AE3E97391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- copilul vorbește târziu și este incapabil să articuleze cuvinte la comandă;</a:t>
            </a:r>
          </a:p>
          <a:p>
            <a:pPr algn="just"/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- nu poate sufla în lumânări sau baloane de săpun;</a:t>
            </a:r>
          </a:p>
          <a:p>
            <a:pPr algn="just"/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- nu poate să exprime prin expresii faciale adecvate diferite sentimente;</a:t>
            </a:r>
          </a:p>
          <a:p>
            <a:pPr algn="just"/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-salivează excesiv;</a:t>
            </a:r>
          </a:p>
          <a:p>
            <a:pPr algn="just"/>
            <a:r>
              <a:rPr lang="ro-RO" altLang="zh-CN">
                <a:latin typeface="Times New Roman" panose="02020603050405020304" pitchFamily="18" charset="0"/>
                <a:sym typeface="Times New Roman" panose="02020603050405020304" pitchFamily="18" charset="0"/>
              </a:rPr>
              <a:t>-stă mult timp cu gura deschisă;</a:t>
            </a:r>
          </a:p>
          <a:p>
            <a:endParaRPr lang="ro-RO" altLang="zh-CN"/>
          </a:p>
        </p:txBody>
      </p:sp>
      <p:sp>
        <p:nvSpPr>
          <p:cNvPr id="10243" name="Titlu 1">
            <a:extLst>
              <a:ext uri="{FF2B5EF4-FFF2-40B4-BE49-F238E27FC236}">
                <a16:creationId xmlns:a16="http://schemas.microsoft.com/office/drawing/2014/main" id="{D45E1C54-448F-C2F0-78DB-A99B9CCD2A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altLang="ro-R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stituent conținut 2">
            <a:extLst>
              <a:ext uri="{FF2B5EF4-FFF2-40B4-BE49-F238E27FC236}">
                <a16:creationId xmlns:a16="http://schemas.microsoft.com/office/drawing/2014/main" id="{DD7A9466-821A-EF94-20D0-58E1683F87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altLang="zh-CN"/>
          </a:p>
          <a:p>
            <a:pPr algn="just"/>
            <a:r>
              <a:rPr lang="ro-RO" altLang="zh-CN" sz="2200">
                <a:latin typeface="Times New Roman" panose="02020603050405020304" pitchFamily="18" charset="0"/>
                <a:sym typeface="Times New Roman" panose="02020603050405020304" pitchFamily="18" charset="0"/>
              </a:rPr>
              <a:t>Intervenții </a:t>
            </a:r>
            <a:r>
              <a:rPr lang="ro-RO" altLang="zh-CN" sz="2200" u="sng">
                <a:latin typeface="Times New Roman" panose="02020603050405020304" pitchFamily="18" charset="0"/>
                <a:sym typeface="Times New Roman" panose="02020603050405020304" pitchFamily="18" charset="0"/>
              </a:rPr>
              <a:t>individuale</a:t>
            </a:r>
            <a:r>
              <a:rPr lang="ro-RO" altLang="zh-CN" sz="2200">
                <a:latin typeface="Times New Roman" panose="02020603050405020304" pitchFamily="18" charset="0"/>
                <a:sym typeface="Times New Roman" panose="02020603050405020304" pitchFamily="18" charset="0"/>
              </a:rPr>
              <a:t> intensive de 3-5 ori pe săptămână ;</a:t>
            </a:r>
          </a:p>
          <a:p>
            <a:pPr algn="just"/>
            <a:r>
              <a:rPr lang="ro-RO" altLang="zh-CN" sz="2200">
                <a:latin typeface="Times New Roman" panose="02020603050405020304" pitchFamily="18" charset="0"/>
                <a:sym typeface="Times New Roman" panose="02020603050405020304" pitchFamily="18" charset="0"/>
              </a:rPr>
              <a:t>-îmbunătățirea planificării, secvențierii și coordonării mușchilor implicați în vorbire prin exersarea limbajului;</a:t>
            </a:r>
          </a:p>
          <a:p>
            <a:pPr algn="just"/>
            <a:r>
              <a:rPr lang="ro-RO" altLang="zh-CN" sz="2200">
                <a:latin typeface="Times New Roman" panose="02020603050405020304" pitchFamily="18" charset="0"/>
                <a:sym typeface="Times New Roman" panose="02020603050405020304" pitchFamily="18" charset="0"/>
              </a:rPr>
              <a:t>-exersarea și repetiția și acasă pentru a se asigura progresul intervenției;</a:t>
            </a:r>
          </a:p>
          <a:p>
            <a:pPr algn="just"/>
            <a:r>
              <a:rPr lang="ro-RO" altLang="zh-CN" sz="2200">
                <a:latin typeface="Times New Roman" panose="02020603050405020304" pitchFamily="18" charset="0"/>
                <a:sym typeface="Times New Roman" panose="02020603050405020304" pitchFamily="18" charset="0"/>
              </a:rPr>
              <a:t>- tratament de durată care implică angajament și un mediu suportiv, încercându-se în mod repetat consolidarea căilor neurologice prin care un sunet sau un cuvânt este emis, de la formarea lui pe scoarța cerebrală și până la înțelegere lui de către interlocutor ;</a:t>
            </a:r>
          </a:p>
          <a:p>
            <a:pPr algn="just"/>
            <a:r>
              <a:rPr lang="ro-RO" altLang="zh-CN" sz="2200">
                <a:latin typeface="Times New Roman" panose="02020603050405020304" pitchFamily="18" charset="0"/>
                <a:sym typeface="Times New Roman" panose="02020603050405020304" pitchFamily="18" charset="0"/>
              </a:rPr>
              <a:t>Identificarea și utilizarea unui sistem alternativ de comunicare( PECS, limbaj gestual, programe specifice pentru telefoane și tablete)</a:t>
            </a:r>
          </a:p>
        </p:txBody>
      </p:sp>
      <p:sp>
        <p:nvSpPr>
          <p:cNvPr id="11267" name="Titlu 1">
            <a:extLst>
              <a:ext uri="{FF2B5EF4-FFF2-40B4-BE49-F238E27FC236}">
                <a16:creationId xmlns:a16="http://schemas.microsoft.com/office/drawing/2014/main" id="{E361885C-9105-FFC3-62DA-77EC6D3DBD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o-RO" altLang="zh-CN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Tratamentul apraxiei</a:t>
            </a:r>
            <a:br>
              <a:rPr lang="ro-RO" altLang="zh-CN"/>
            </a:br>
            <a:endParaRPr lang="ro-RO" altLang="zh-CN"/>
          </a:p>
        </p:txBody>
      </p:sp>
      <p:pic>
        <p:nvPicPr>
          <p:cNvPr id="11268" name="Imagine 2" descr="C:\Users\WIN\Desktop\terapie 2.jpg">
            <a:extLst>
              <a:ext uri="{FF2B5EF4-FFF2-40B4-BE49-F238E27FC236}">
                <a16:creationId xmlns:a16="http://schemas.microsoft.com/office/drawing/2014/main" id="{04682F30-F569-A540-F716-04AB8511CCA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60350"/>
            <a:ext cx="30241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">
  <a:themeElements>
    <a:clrScheme name="">
      <a:dk1>
        <a:srgbClr val="444D26"/>
      </a:dk1>
      <a:lt1>
        <a:srgbClr val="FFFFFF"/>
      </a:lt1>
      <a:dk2>
        <a:srgbClr val="000000"/>
      </a:dk2>
      <a:lt2>
        <a:srgbClr val="FEFAC9"/>
      </a:lt2>
      <a:accent1>
        <a:srgbClr val="A5B592"/>
      </a:accent1>
      <a:accent2>
        <a:srgbClr val="F3A447"/>
      </a:accent2>
      <a:accent3>
        <a:srgbClr val="AAAAAA"/>
      </a:accent3>
      <a:accent4>
        <a:srgbClr val="DADADA"/>
      </a:accent4>
      <a:accent5>
        <a:srgbClr val="CFD7C7"/>
      </a:accent5>
      <a:accent6>
        <a:srgbClr val="DC943F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华文新魏"/>
        <a:cs typeface="华文新魏"/>
      </a:majorFont>
      <a:minorFont>
        <a:latin typeface="Constantia"/>
        <a:ea typeface="华文新魏"/>
        <a:cs typeface="华文新魏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ro-R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ro-R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652</Words>
  <Characters>0</Characters>
  <Application>Microsoft Office PowerPoint</Application>
  <DocSecurity>0</DocSecurity>
  <PresentationFormat>Expunere pe ecran (4:3)</PresentationFormat>
  <Lines>0</Lines>
  <Paragraphs>53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Constantia</vt:lpstr>
      <vt:lpstr>华文新魏</vt:lpstr>
      <vt:lpstr>Wingdings 2</vt:lpstr>
      <vt:lpstr>Times New Roman</vt:lpstr>
      <vt:lpstr>Gautami</vt:lpstr>
      <vt:lpstr>Paper</vt:lpstr>
      <vt:lpstr>APRAXIA ASOCIATĂ COPIILOR CU TULBURĂRI DIN SPECTRUL AUTIST</vt:lpstr>
      <vt:lpstr>Ce este apraxia?</vt:lpstr>
      <vt:lpstr>Clasificarea apraxiei</vt:lpstr>
      <vt:lpstr>Apraxie  vs  dizartrie</vt:lpstr>
      <vt:lpstr>Apraxia și autismul</vt:lpstr>
      <vt:lpstr>Semnele și simptomele apraxiei</vt:lpstr>
      <vt:lpstr>Diagnosticarea apraxiei</vt:lpstr>
      <vt:lpstr>Prezentare PowerPoint</vt:lpstr>
      <vt:lpstr>Tratamentul apraxiei 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subject/>
  <dc:creator>Windows User</dc:creator>
  <cp:keywords/>
  <dc:description/>
  <cp:lastModifiedBy>Militina Cleopatra Culidiuc</cp:lastModifiedBy>
  <cp:revision>53</cp:revision>
  <dcterms:created xsi:type="dcterms:W3CDTF">2017-01-20T10:02:00Z</dcterms:created>
  <dcterms:modified xsi:type="dcterms:W3CDTF">2025-05-08T16:17:54Z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1033-9.1.0.5171</vt:lpwstr>
  </property>
</Properties>
</file>